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4"/>
  </p:sldMasterIdLst>
  <p:notesMasterIdLst>
    <p:notesMasterId r:id="rId20"/>
  </p:notesMasterIdLst>
  <p:sldIdLst>
    <p:sldId id="257" r:id="rId5"/>
    <p:sldId id="258" r:id="rId6"/>
    <p:sldId id="489" r:id="rId7"/>
    <p:sldId id="501" r:id="rId8"/>
    <p:sldId id="502" r:id="rId9"/>
    <p:sldId id="503" r:id="rId10"/>
    <p:sldId id="504" r:id="rId11"/>
    <p:sldId id="505" r:id="rId12"/>
    <p:sldId id="506" r:id="rId13"/>
    <p:sldId id="508" r:id="rId14"/>
    <p:sldId id="507" r:id="rId15"/>
    <p:sldId id="509" r:id="rId16"/>
    <p:sldId id="499" r:id="rId17"/>
    <p:sldId id="500" r:id="rId18"/>
    <p:sldId id="498" r:id="rId19"/>
  </p:sldIdLst>
  <p:sldSz cx="12192000" cy="6858000"/>
  <p:notesSz cx="6858000" cy="9144000"/>
  <p:embeddedFontLst>
    <p:embeddedFont>
      <p:font typeface="KoPubWorldDotum" panose="020B0600000101010101" charset="-127"/>
      <p:regular r:id="rId21"/>
      <p:bold r:id="rId22"/>
    </p:embeddedFont>
    <p:embeddedFont>
      <p:font typeface="KoPubWorldDotum_Pro Bold" panose="020B0600000101010101" charset="-127"/>
      <p:bold r:id="rId23"/>
    </p:embeddedFont>
    <p:embeddedFont>
      <p:font typeface="KoPubWorldDotum_Pro Light" panose="020B0600000101010101" charset="-127"/>
      <p:regular r:id="rId24"/>
    </p:embeddedFont>
    <p:embeddedFont>
      <p:font typeface="Cambria Math" panose="02040503050406030204" pitchFamily="18" charset="0"/>
      <p:regular r:id="rId25"/>
    </p:embeddedFont>
    <p:embeddedFont>
      <p:font typeface="Forte" panose="03060902040502070203" pitchFamily="66" charset="0"/>
      <p:regular r:id="rId26"/>
    </p:embeddedFont>
    <p:embeddedFont>
      <p:font typeface="KoPubWorld돋움체 Bold" panose="00000800000000000000" pitchFamily="2" charset="-127"/>
      <p:bold r:id="rId27"/>
    </p:embeddedFont>
    <p:embeddedFont>
      <p:font typeface="KoPubWorld돋움체 Light" panose="00000300000000000000" pitchFamily="2" charset="-127"/>
      <p:regular r:id="rId28"/>
    </p:embeddedFont>
    <p:embeddedFont>
      <p:font typeface="맑은 고딕" panose="020B0503020000020004" pitchFamily="50" charset="-127"/>
      <p:regular r:id="rId29"/>
      <p:bold r:id="rId30"/>
    </p:embeddedFont>
    <p:embeddedFont>
      <p:font typeface="에스코어 드림 4 Regular" panose="020B0503030302020204" pitchFamily="34" charset="-127"/>
      <p:regular r:id="rId31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김성환" initials="김" lastIdx="1" clrIdx="0">
    <p:extLst>
      <p:ext uri="{19B8F6BF-5375-455C-9EA6-DF929625EA0E}">
        <p15:presenceInfo xmlns:p15="http://schemas.microsoft.com/office/powerpoint/2012/main" userId="김성환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370C0"/>
    <a:srgbClr val="DF4542"/>
    <a:srgbClr val="FC5753"/>
    <a:srgbClr val="27AA35"/>
    <a:srgbClr val="33C748"/>
    <a:srgbClr val="DC9D33"/>
    <a:srgbClr val="FDBC40"/>
    <a:srgbClr val="282C34"/>
    <a:srgbClr val="FEC8C9"/>
    <a:srgbClr val="DAC33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F78F0DC-DE2E-47E0-805C-FB0A00E4D138}" v="11" dt="2021-02-12T10:39:51.463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7E9639D4-E3E2-4D34-9284-5A2195B3D0D7}" styleName="밝은 스타일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7712" autoAdjust="0"/>
    <p:restoredTop sz="95986"/>
  </p:normalViewPr>
  <p:slideViewPr>
    <p:cSldViewPr snapToGrid="0">
      <p:cViewPr varScale="1">
        <p:scale>
          <a:sx n="62" d="100"/>
          <a:sy n="62" d="100"/>
        </p:scale>
        <p:origin x="1108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font" Target="fonts/font6.fntdata"/><Relationship Id="rId21" Type="http://schemas.openxmlformats.org/officeDocument/2006/relationships/font" Target="fonts/font1.fntdata"/><Relationship Id="rId34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font" Target="fonts/font5.fntdata"/><Relationship Id="rId33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notesMaster" Target="notesMasters/notesMaster1.xml"/><Relationship Id="rId29" Type="http://schemas.openxmlformats.org/officeDocument/2006/relationships/font" Target="fonts/font9.fntdata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font" Target="fonts/font4.fntdata"/><Relationship Id="rId32" Type="http://schemas.openxmlformats.org/officeDocument/2006/relationships/commentAuthors" Target="commentAuthors.xml"/><Relationship Id="rId37" Type="http://schemas.microsoft.com/office/2015/10/relationships/revisionInfo" Target="revisionInfo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font" Target="fonts/font3.fntdata"/><Relationship Id="rId28" Type="http://schemas.openxmlformats.org/officeDocument/2006/relationships/font" Target="fonts/font8.fntdata"/><Relationship Id="rId36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font" Target="fonts/font11.fntdata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font" Target="fonts/font2.fntdata"/><Relationship Id="rId27" Type="http://schemas.openxmlformats.org/officeDocument/2006/relationships/font" Target="fonts/font7.fntdata"/><Relationship Id="rId30" Type="http://schemas.openxmlformats.org/officeDocument/2006/relationships/font" Target="fonts/font10.fntdata"/><Relationship Id="rId35" Type="http://schemas.openxmlformats.org/officeDocument/2006/relationships/theme" Target="theme/theme1.xml"/><Relationship Id="rId8" Type="http://schemas.openxmlformats.org/officeDocument/2006/relationships/slide" Target="slides/slide4.xml"/><Relationship Id="rId3" Type="http://schemas.openxmlformats.org/officeDocument/2006/relationships/customXml" Target="../customXml/item3.xml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42A876A-F38B-435D-AAEE-E688C88B635D}" type="datetimeFigureOut">
              <a:rPr lang="ko-KR" altLang="en-US" smtClean="0"/>
              <a:t>2021-07-30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AF09A00-AAFF-445F-B3F0-45998C103CE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37178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F09A00-AAFF-445F-B3F0-45998C103CE6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6773912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F09A00-AAFF-445F-B3F0-45998C103CE6}" type="slidenum">
              <a:rPr lang="ko-KR" altLang="en-US" smtClean="0"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0406853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F09A00-AAFF-445F-B3F0-45998C103CE6}" type="slidenum">
              <a:rPr lang="ko-KR" altLang="en-US" smtClean="0"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0828562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F09A00-AAFF-445F-B3F0-45998C103CE6}" type="slidenum">
              <a:rPr lang="ko-KR" altLang="en-US" smtClean="0"/>
              <a:t>14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1412240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F09A00-AAFF-445F-B3F0-45998C103CE6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0434465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F09A00-AAFF-445F-B3F0-45998C103CE6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0627796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F09A00-AAFF-445F-B3F0-45998C103CE6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3073765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F09A00-AAFF-445F-B3F0-45998C103CE6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5989788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F09A00-AAFF-445F-B3F0-45998C103CE6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2206481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F09A00-AAFF-445F-B3F0-45998C103CE6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380755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F09A00-AAFF-445F-B3F0-45998C103CE6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896302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F09A00-AAFF-445F-B3F0-45998C103CE6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9045984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AFB6105-38E4-4100-A92A-021B282312B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9DF574E2-7F4E-4A5E-AAD4-52343192DF3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B06A734-65F0-427D-8445-C1E95366A8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534A68-7784-458F-803C-FB8D89CC18AD}" type="datetimeFigureOut">
              <a:rPr lang="ko-KR" altLang="en-US" smtClean="0"/>
              <a:t>2021-07-30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42A8D3D-ED80-4239-8A11-887659881E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E4AF428-F346-4402-B167-112EA844B7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E7B965-3907-41A5-BC7A-38B02CD597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268106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D3DF2F3-4F85-457F-A3E2-5237467E5E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CDF4E94D-87E4-464E-A087-F679F103DBF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0FCF0FE-CFDF-4CBA-A7B7-933B6A2ABB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534A68-7784-458F-803C-FB8D89CC18AD}" type="datetimeFigureOut">
              <a:rPr lang="ko-KR" altLang="en-US" smtClean="0"/>
              <a:t>2021-07-30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6EB07D7-E00B-4B14-B00C-A33DC05A87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19B1242-BDCD-4616-BC70-C4F629458D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E7B965-3907-41A5-BC7A-38B02CD597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150878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363E12B5-B518-4299-BED1-BA225BF86E5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D1852F85-6E25-4BBF-99AC-4B003A8BC1C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24C6389-B674-462B-A1BB-792D037646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534A68-7784-458F-803C-FB8D89CC18AD}" type="datetimeFigureOut">
              <a:rPr lang="ko-KR" altLang="en-US" smtClean="0"/>
              <a:t>2021-07-30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8A52C4C-EAAF-4A57-BD4C-A6CD7BF6A1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BA73078-5D6F-47F6-B739-5FE9A0D50F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E7B965-3907-41A5-BC7A-38B02CD597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125621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D5040E8-0D5D-42F9-9286-1B9E0EAB1A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D75977C-2C93-4B88-8ED2-C7EF2D8554A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388E6EE-DD96-44A3-AB17-1DE2F7D6D2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534A68-7784-458F-803C-FB8D89CC18AD}" type="datetimeFigureOut">
              <a:rPr lang="ko-KR" altLang="en-US" smtClean="0"/>
              <a:t>2021-07-30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DEEEE2F-4D8E-4FB0-BC98-3542A2F70C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96A3901-42AB-4F0C-957B-E0F4230F91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E7B965-3907-41A5-BC7A-38B02CD597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317650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C4B7935-A054-4FEB-B11C-8E279AE4BF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44FAF2B0-768C-4E0E-80E9-8F6C9B217B8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8E625D6-741C-4502-9BCB-9E72A22BCB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534A68-7784-458F-803C-FB8D89CC18AD}" type="datetimeFigureOut">
              <a:rPr lang="ko-KR" altLang="en-US" smtClean="0"/>
              <a:t>2021-07-30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B7239BE-1131-4896-A223-856D3AE512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01842AE-2170-40DE-A765-FF3CCE10C5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E7B965-3907-41A5-BC7A-38B02CD597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330197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600AC5A-F7B7-4AD9-828C-940FC2DB4F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579710F-71A3-4711-B492-2DB973B8C24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01095319-F48C-49D0-9828-61E455AA7A6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CAF4D41A-FB32-4E2D-9B56-9BDBF0E9A8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534A68-7784-458F-803C-FB8D89CC18AD}" type="datetimeFigureOut">
              <a:rPr lang="ko-KR" altLang="en-US" smtClean="0"/>
              <a:t>2021-07-30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D5E17EB6-D1B9-45AC-B64A-8F11C6719F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7CB7B02F-DE88-4F2E-8E80-04442E6CEE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E7B965-3907-41A5-BC7A-38B02CD597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587018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9518330-7EB1-44DE-8C98-408FE69606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6B86FB8-FA40-4525-A9AA-F9ED3C7161B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DBFB9C4E-C9A3-4243-B876-65DA9427221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9AFF97D9-BF3A-4F41-84E0-2ED54CDFCFC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9588BDC5-D786-4420-AA94-3D19CF6F354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503477D8-3BCD-426C-9EBE-C3F5E75BE7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534A68-7784-458F-803C-FB8D89CC18AD}" type="datetimeFigureOut">
              <a:rPr lang="ko-KR" altLang="en-US" smtClean="0"/>
              <a:t>2021-07-30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E0E85CC9-E584-4062-9C34-EC3E18F625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BC3B581B-DC23-4002-8C93-1A3D4A1C4F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E7B965-3907-41A5-BC7A-38B02CD597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151962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791E4F3-58A9-4C43-87E0-AF50471B9A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C72038AA-4ED9-4BC0-85AC-C197372861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534A68-7784-458F-803C-FB8D89CC18AD}" type="datetimeFigureOut">
              <a:rPr lang="ko-KR" altLang="en-US" smtClean="0"/>
              <a:t>2021-07-30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EC4B90A7-CE21-4F3A-BC7C-07715D222E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5C55EE84-D938-40CB-BB7A-53BD623EC4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E7B965-3907-41A5-BC7A-38B02CD597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298983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E5071BD9-42B8-4448-B545-E43B1BEDFA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534A68-7784-458F-803C-FB8D89CC18AD}" type="datetimeFigureOut">
              <a:rPr lang="ko-KR" altLang="en-US" smtClean="0"/>
              <a:t>2021-07-30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22B575F5-D44C-4FED-9A9C-1FB5B25568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23B727F5-AAB1-4115-AC20-B153A58F40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E7B965-3907-41A5-BC7A-38B02CD597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749527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7E55DC3-D155-4ABD-8CC7-9262DEE748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1A4D21D-E67A-407A-BFEA-88CEF6D7CE1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40C82BBB-B2EB-417E-B54A-C9C88D84BF9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EE027871-19C6-432B-A582-E8D63E7EA9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534A68-7784-458F-803C-FB8D89CC18AD}" type="datetimeFigureOut">
              <a:rPr lang="ko-KR" altLang="en-US" smtClean="0"/>
              <a:t>2021-07-30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DAADB5B0-688E-4A95-B3D1-8705C7A917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BE9825F7-2A01-461C-97F5-29593E394E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E7B965-3907-41A5-BC7A-38B02CD597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754645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B3E5F97-A261-4F1D-9ABB-AE772350FA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BAC1BA31-EF06-434A-A0FC-933773B12EC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312C90B9-C230-4D07-AD77-79672E1DBFE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0928A398-8255-4FAD-A611-534B7A40B5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534A68-7784-458F-803C-FB8D89CC18AD}" type="datetimeFigureOut">
              <a:rPr lang="ko-KR" altLang="en-US" smtClean="0"/>
              <a:t>2021-07-30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A5CE1ADA-FE7C-4C29-83FF-50D99320B7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277E80D2-4E74-47CA-9BDD-6A6B7010E3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E7B965-3907-41A5-BC7A-38B02CD597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662345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7D4B2A98-A88C-4297-928E-A3B7DF5FB1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8D9E3801-5737-4AAB-82EC-3D2AD113998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C87FCB2-4310-41AA-8AC1-E0D1E85D8B2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A534A68-7784-458F-803C-FB8D89CC18AD}" type="datetimeFigureOut">
              <a:rPr lang="ko-KR" altLang="en-US" smtClean="0"/>
              <a:t>2021-07-30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E401530-406A-4B60-9070-8F1271556D9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199B4A4-6179-43B2-B167-52F214F73D2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8E7B965-3907-41A5-BC7A-38B02CD597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806640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>
            <a:extLst>
              <a:ext uri="{FF2B5EF4-FFF2-40B4-BE49-F238E27FC236}">
                <a16:creationId xmlns:a16="http://schemas.microsoft.com/office/drawing/2014/main" id="{822AE989-BA47-4962-9662-06379363224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438"/>
          <a:stretch/>
        </p:blipFill>
        <p:spPr>
          <a:xfrm>
            <a:off x="1" y="0"/>
            <a:ext cx="7258754" cy="6858000"/>
          </a:xfrm>
          <a:prstGeom prst="rect">
            <a:avLst/>
          </a:prstGeom>
        </p:spPr>
      </p:pic>
      <p:sp>
        <p:nvSpPr>
          <p:cNvPr id="9" name="직사각형 8">
            <a:extLst>
              <a:ext uri="{FF2B5EF4-FFF2-40B4-BE49-F238E27FC236}">
                <a16:creationId xmlns:a16="http://schemas.microsoft.com/office/drawing/2014/main" id="{6D02EF61-DE5F-704B-8DFC-B0C004E4CDD1}"/>
              </a:ext>
            </a:extLst>
          </p:cNvPr>
          <p:cNvSpPr/>
          <p:nvPr/>
        </p:nvSpPr>
        <p:spPr>
          <a:xfrm rot="18118660">
            <a:off x="3710315" y="259767"/>
            <a:ext cx="11137436" cy="840483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AF1406B4-E36E-D74F-8E16-9B0FFB653ED3}"/>
              </a:ext>
            </a:extLst>
          </p:cNvPr>
          <p:cNvGrpSpPr/>
          <p:nvPr/>
        </p:nvGrpSpPr>
        <p:grpSpPr>
          <a:xfrm>
            <a:off x="4893030" y="2362430"/>
            <a:ext cx="6765570" cy="3047706"/>
            <a:chOff x="4893030" y="2414945"/>
            <a:chExt cx="6765570" cy="3047706"/>
          </a:xfrm>
        </p:grpSpPr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463E50B9-FC8F-7E4D-B445-23ACB3901EE9}"/>
                </a:ext>
              </a:extLst>
            </p:cNvPr>
            <p:cNvSpPr txBox="1"/>
            <p:nvPr/>
          </p:nvSpPr>
          <p:spPr>
            <a:xfrm>
              <a:off x="7041068" y="4754765"/>
              <a:ext cx="4598245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kumimoji="1" lang="en-US" altLang="en-US" sz="2000" dirty="0">
                  <a:solidFill>
                    <a:schemeClr val="bg1">
                      <a:lumMod val="50000"/>
                    </a:schemeClr>
                  </a:solidFill>
                  <a:latin typeface="KoPubWorldDotum_Pro Light" pitchFamily="2" charset="-127"/>
                  <a:ea typeface="KoPubWorldDotum_Pro Light" pitchFamily="2" charset="-127"/>
                  <a:cs typeface="KoPubWorldDotum_Pro Light" pitchFamily="2" charset="-127"/>
                </a:rPr>
                <a:t>Hands-On Machine Learning</a:t>
              </a:r>
            </a:p>
            <a:p>
              <a:pPr algn="r"/>
              <a:r>
                <a:rPr kumimoji="1" lang="en-US" altLang="en-US" sz="2000" dirty="0">
                  <a:solidFill>
                    <a:schemeClr val="bg1">
                      <a:lumMod val="50000"/>
                    </a:schemeClr>
                  </a:solidFill>
                  <a:latin typeface="KoPubWorldDotum_Pro Light" pitchFamily="2" charset="-127"/>
                  <a:ea typeface="KoPubWorldDotum_Pro Light" pitchFamily="2" charset="-127"/>
                  <a:cs typeface="KoPubWorldDotum_Pro Light" pitchFamily="2" charset="-127"/>
                </a:rPr>
                <a:t>with Scikit-Learn, </a:t>
              </a:r>
              <a:r>
                <a:rPr kumimoji="1" lang="en-US" altLang="en-US" sz="2000" dirty="0" err="1">
                  <a:solidFill>
                    <a:schemeClr val="bg1">
                      <a:lumMod val="50000"/>
                    </a:schemeClr>
                  </a:solidFill>
                  <a:latin typeface="KoPubWorldDotum_Pro Light" pitchFamily="2" charset="-127"/>
                  <a:ea typeface="KoPubWorldDotum_Pro Light" pitchFamily="2" charset="-127"/>
                  <a:cs typeface="KoPubWorldDotum_Pro Light" pitchFamily="2" charset="-127"/>
                </a:rPr>
                <a:t>Keras</a:t>
              </a:r>
              <a:r>
                <a:rPr kumimoji="1" lang="en-US" altLang="en-US" sz="2000" dirty="0">
                  <a:solidFill>
                    <a:schemeClr val="bg1">
                      <a:lumMod val="50000"/>
                    </a:schemeClr>
                  </a:solidFill>
                  <a:latin typeface="KoPubWorldDotum_Pro Light" pitchFamily="2" charset="-127"/>
                  <a:ea typeface="KoPubWorldDotum_Pro Light" pitchFamily="2" charset="-127"/>
                  <a:cs typeface="KoPubWorldDotum_Pro Light" pitchFamily="2" charset="-127"/>
                </a:rPr>
                <a:t> &amp; TensorFlow</a:t>
              </a:r>
              <a:endParaRPr kumimoji="1" lang="ko-Kore-KR" altLang="en-US" sz="2000" dirty="0">
                <a:solidFill>
                  <a:schemeClr val="bg1">
                    <a:lumMod val="50000"/>
                  </a:schemeClr>
                </a:solidFill>
                <a:latin typeface="KoPubWorldDotum_Pro Light" pitchFamily="2" charset="-127"/>
                <a:ea typeface="KoPubWorldDotum_Pro Light" pitchFamily="2" charset="-127"/>
                <a:cs typeface="KoPubWorldDotum_Pro Light" pitchFamily="2" charset="-127"/>
              </a:endParaRPr>
            </a:p>
          </p:txBody>
        </p:sp>
        <p:grpSp>
          <p:nvGrpSpPr>
            <p:cNvPr id="10" name="그룹 9">
              <a:extLst>
                <a:ext uri="{FF2B5EF4-FFF2-40B4-BE49-F238E27FC236}">
                  <a16:creationId xmlns:a16="http://schemas.microsoft.com/office/drawing/2014/main" id="{BE62F153-6D7E-A64C-A11C-1E2996A7C634}"/>
                </a:ext>
              </a:extLst>
            </p:cNvPr>
            <p:cNvGrpSpPr/>
            <p:nvPr/>
          </p:nvGrpSpPr>
          <p:grpSpPr>
            <a:xfrm>
              <a:off x="4893030" y="2414945"/>
              <a:ext cx="6765570" cy="2246769"/>
              <a:chOff x="4893030" y="2683103"/>
              <a:chExt cx="6765570" cy="2246769"/>
            </a:xfrm>
          </p:grpSpPr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47662457-B929-5142-B2E7-C4AFF12D732A}"/>
                  </a:ext>
                </a:extLst>
              </p:cNvPr>
              <p:cNvSpPr txBox="1"/>
              <p:nvPr/>
            </p:nvSpPr>
            <p:spPr>
              <a:xfrm>
                <a:off x="4893030" y="4006542"/>
                <a:ext cx="6765570" cy="92333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r"/>
                <a:r>
                  <a:rPr kumimoji="1" lang="en-US" altLang="en-US" sz="2600" b="1" dirty="0">
                    <a:latin typeface="KoPubWorldDotum_Pro Light" pitchFamily="2" charset="-127"/>
                    <a:ea typeface="KoPubWorldDotum_Pro Light" pitchFamily="2" charset="-127"/>
                    <a:cs typeface="KoPubWorldDotum_Pro Light" pitchFamily="2" charset="-127"/>
                  </a:rPr>
                  <a:t>Chapter 10. </a:t>
                </a:r>
                <a:r>
                  <a:rPr kumimoji="1" lang="ko-KR" altLang="en-US" sz="2600" b="1" dirty="0" err="1">
                    <a:latin typeface="KoPubWorldDotum_Pro Light" pitchFamily="2" charset="-127"/>
                    <a:ea typeface="KoPubWorldDotum_Pro Light" pitchFamily="2" charset="-127"/>
                    <a:cs typeface="KoPubWorldDotum_Pro Light" pitchFamily="2" charset="-127"/>
                  </a:rPr>
                  <a:t>케라스를</a:t>
                </a:r>
                <a:r>
                  <a:rPr kumimoji="1" lang="ko-KR" altLang="en-US" sz="2600" b="1" dirty="0">
                    <a:latin typeface="KoPubWorldDotum_Pro Light" pitchFamily="2" charset="-127"/>
                    <a:ea typeface="KoPubWorldDotum_Pro Light" pitchFamily="2" charset="-127"/>
                    <a:cs typeface="KoPubWorldDotum_Pro Light" pitchFamily="2" charset="-127"/>
                  </a:rPr>
                  <a:t> 사용한 인공 신경망 소개</a:t>
                </a:r>
                <a:endParaRPr kumimoji="1" lang="en-US" altLang="ko-KR" sz="2600" b="1" dirty="0">
                  <a:latin typeface="KoPubWorldDotum_Pro Light" pitchFamily="2" charset="-127"/>
                  <a:ea typeface="KoPubWorldDotum_Pro Light" pitchFamily="2" charset="-127"/>
                  <a:cs typeface="KoPubWorldDotum_Pro Light" pitchFamily="2" charset="-127"/>
                </a:endParaRPr>
              </a:p>
              <a:p>
                <a:pPr algn="r"/>
                <a:r>
                  <a:rPr kumimoji="1" lang="en-US" altLang="ko-KR" sz="2800" b="1" dirty="0">
                    <a:latin typeface="KoPubWorldDotum_Pro Light" pitchFamily="2" charset="-127"/>
                    <a:ea typeface="KoPubWorldDotum_Pro Light" pitchFamily="2" charset="-127"/>
                    <a:cs typeface="KoPubWorldDotum_Pro Light" pitchFamily="2" charset="-127"/>
                  </a:rPr>
                  <a:t>Chapter 11. </a:t>
                </a:r>
                <a:r>
                  <a:rPr kumimoji="1" lang="ko-KR" altLang="en-US" sz="2800" b="1" dirty="0">
                    <a:latin typeface="KoPubWorldDotum_Pro Light" pitchFamily="2" charset="-127"/>
                    <a:ea typeface="KoPubWorldDotum_Pro Light" pitchFamily="2" charset="-127"/>
                    <a:cs typeface="KoPubWorldDotum_Pro Light" pitchFamily="2" charset="-127"/>
                  </a:rPr>
                  <a:t>심층 신경망 훈련하기</a:t>
                </a:r>
                <a:endParaRPr kumimoji="1" lang="en-US" altLang="ko-KR" sz="2800" b="1" dirty="0">
                  <a:latin typeface="KoPubWorldDotum" pitchFamily="2" charset="-127"/>
                  <a:ea typeface="KoPubWorldDotum" pitchFamily="2" charset="-127"/>
                  <a:cs typeface="KoPubWorldDotum" pitchFamily="2" charset="-127"/>
                </a:endParaRPr>
              </a:p>
            </p:txBody>
          </p:sp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2CF01FFD-A432-BF4F-8D8C-883205F6D44F}"/>
                  </a:ext>
                </a:extLst>
              </p:cNvPr>
              <p:cNvSpPr txBox="1"/>
              <p:nvPr/>
            </p:nvSpPr>
            <p:spPr>
              <a:xfrm>
                <a:off x="6219047" y="2683103"/>
                <a:ext cx="5420266" cy="132343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r"/>
                <a:r>
                  <a:rPr kumimoji="1" lang="en-US" altLang="en-US" sz="8000" b="1" dirty="0">
                    <a:latin typeface="Forte" panose="03060902040502070203" pitchFamily="66" charset="0"/>
                    <a:ea typeface="Xingkai SC" panose="02010600040101010101" pitchFamily="2" charset="-122"/>
                    <a:cs typeface="KoPubWorldDotum_Pro Bold" pitchFamily="2" charset="-127"/>
                  </a:rPr>
                  <a:t>HAI Lecture</a:t>
                </a:r>
                <a:endParaRPr kumimoji="1" lang="ko-Kore-KR" altLang="en-US" sz="8000" b="1" dirty="0">
                  <a:latin typeface="Forte" panose="03060902040502070203" pitchFamily="66" charset="0"/>
                  <a:ea typeface="KoPubWorldDotum_Pro Bold" pitchFamily="2" charset="-127"/>
                  <a:cs typeface="KoPubWorldDotum_Pro Bold" pitchFamily="2" charset="-127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50582714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95C01133-E754-42B0-8E46-4A8BA40051E8}"/>
              </a:ext>
            </a:extLst>
          </p:cNvPr>
          <p:cNvSpPr txBox="1"/>
          <p:nvPr/>
        </p:nvSpPr>
        <p:spPr>
          <a:xfrm>
            <a:off x="881973" y="494874"/>
            <a:ext cx="571342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10.1 </a:t>
            </a:r>
            <a:r>
              <a:rPr lang="ko-KR" altLang="en-US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생물학적 뉴런에서 인공 뉴런까지</a:t>
            </a:r>
            <a:endParaRPr lang="ko-KR" altLang="en-US" sz="28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6505A11C-6CB4-5443-B4EA-C6942557DACE}"/>
              </a:ext>
            </a:extLst>
          </p:cNvPr>
          <p:cNvSpPr/>
          <p:nvPr/>
        </p:nvSpPr>
        <p:spPr>
          <a:xfrm>
            <a:off x="777240" y="494874"/>
            <a:ext cx="45719" cy="464868"/>
          </a:xfrm>
          <a:prstGeom prst="rect">
            <a:avLst/>
          </a:prstGeom>
          <a:solidFill>
            <a:srgbClr val="13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1BF0BD1-08DB-497D-9CD6-6B4FBF587BA6}"/>
              </a:ext>
            </a:extLst>
          </p:cNvPr>
          <p:cNvSpPr txBox="1"/>
          <p:nvPr/>
        </p:nvSpPr>
        <p:spPr>
          <a:xfrm>
            <a:off x="138896" y="6488404"/>
            <a:ext cx="83227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b="1" dirty="0">
                <a:solidFill>
                  <a:srgbClr val="1370C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H</a:t>
            </a:r>
            <a:r>
              <a:rPr lang="en-US" altLang="ko-KR" sz="1200" b="1" dirty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AI 2021</a:t>
            </a:r>
            <a:endParaRPr lang="ko-KR" altLang="en-US" sz="12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7A9215C-6E5B-4C26-B02A-4FF29B67407E}"/>
              </a:ext>
            </a:extLst>
          </p:cNvPr>
          <p:cNvSpPr txBox="1"/>
          <p:nvPr/>
        </p:nvSpPr>
        <p:spPr>
          <a:xfrm>
            <a:off x="670603" y="1095875"/>
            <a:ext cx="10646896" cy="16926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400" dirty="0">
                <a:solidFill>
                  <a:srgbClr val="000000"/>
                </a:solidFill>
                <a:highlight>
                  <a:srgbClr val="FFFF00"/>
                </a:highlight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다중 </a:t>
            </a:r>
            <a:r>
              <a:rPr lang="ko-KR" altLang="en-US" sz="2400" dirty="0" err="1">
                <a:solidFill>
                  <a:srgbClr val="000000"/>
                </a:solidFill>
                <a:highlight>
                  <a:srgbClr val="FFFF00"/>
                </a:highlight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퍼셉트론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(MLP; multi layered perceptron)</a:t>
            </a: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ko-KR" altLang="en-US" sz="2400" dirty="0" err="1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퍼셉트론을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 여러 개 </a:t>
            </a:r>
            <a:r>
              <a:rPr lang="ko-KR" altLang="en-US" sz="2400" dirty="0" err="1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쌓아올리면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 일부 제약을 줄일 수 있음이 </a:t>
            </a:r>
            <a:r>
              <a:rPr lang="ko-KR" altLang="en-US" sz="2400" dirty="0" err="1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밝혀짐</a:t>
            </a:r>
            <a:endParaRPr lang="en-US" altLang="ko-KR" sz="2400" dirty="0">
              <a:solidFill>
                <a:srgbClr val="00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Wingdings" panose="05000000000000000000" pitchFamily="2" charset="2"/>
            </a:endParaRP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XOR 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문제를 풀 수 있다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.(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대표적 사례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)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D1340985-78C0-4F60-B281-D357FCC99A5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2959" y="3242354"/>
            <a:ext cx="4866323" cy="2787076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64FE833D-C925-4C43-8BA7-5EA74C1944BF}"/>
              </a:ext>
            </a:extLst>
          </p:cNvPr>
          <p:cNvSpPr txBox="1"/>
          <p:nvPr/>
        </p:nvSpPr>
        <p:spPr>
          <a:xfrm>
            <a:off x="6094288" y="3125054"/>
            <a:ext cx="5895654" cy="295459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입력이</a:t>
            </a:r>
            <a:r>
              <a:rPr lang="en-US" altLang="ko-KR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 (0, 0)</a:t>
            </a:r>
            <a:r>
              <a:rPr lang="ko-KR" altLang="en-US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이나</a:t>
            </a:r>
            <a:r>
              <a:rPr lang="en-US" altLang="ko-KR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 (1, 1)</a:t>
            </a:r>
            <a:r>
              <a:rPr lang="ko-KR" altLang="en-US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일 때</a:t>
            </a:r>
            <a:br>
              <a:rPr lang="en-US" altLang="ko-KR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</a:br>
            <a:r>
              <a:rPr lang="en-US" altLang="ko-KR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</a:t>
            </a:r>
            <a:r>
              <a:rPr lang="ko-KR" altLang="en-US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 네트워크는 </a:t>
            </a:r>
            <a:r>
              <a:rPr lang="en-US" altLang="ko-KR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0</a:t>
            </a:r>
            <a:r>
              <a:rPr lang="ko-KR" altLang="en-US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을 출력한다</a:t>
            </a:r>
            <a:r>
              <a:rPr lang="en-US" altLang="ko-KR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.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endParaRPr lang="en-US" altLang="ko-KR" dirty="0">
              <a:solidFill>
                <a:srgbClr val="00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Wingdings" panose="05000000000000000000" pitchFamily="2" charset="2"/>
            </a:endParaRP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입력이 </a:t>
            </a:r>
            <a:r>
              <a:rPr lang="en-US" altLang="ko-KR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(0, 1)</a:t>
            </a:r>
            <a:r>
              <a:rPr lang="ko-KR" altLang="en-US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이나 </a:t>
            </a:r>
            <a:r>
              <a:rPr lang="en-US" altLang="ko-KR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(1, 0)</a:t>
            </a:r>
            <a:r>
              <a:rPr lang="ko-KR" altLang="en-US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일 때</a:t>
            </a:r>
            <a:br>
              <a:rPr lang="en-US" altLang="ko-KR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</a:br>
            <a:r>
              <a:rPr lang="en-US" altLang="ko-KR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 </a:t>
            </a:r>
            <a:r>
              <a:rPr lang="ko-KR" altLang="en-US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네트워크는 </a:t>
            </a:r>
            <a:r>
              <a:rPr lang="en-US" altLang="ko-KR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1</a:t>
            </a:r>
            <a:r>
              <a:rPr lang="ko-KR" altLang="en-US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을 출력한다</a:t>
            </a:r>
            <a:r>
              <a:rPr lang="en-US" altLang="ko-KR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.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endParaRPr lang="en-US" altLang="ko-KR" dirty="0">
              <a:solidFill>
                <a:srgbClr val="00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Wingdings" panose="05000000000000000000" pitchFamily="2" charset="2"/>
            </a:endParaRP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빨간색 선을 제외한 다른 모든 연결의 가중치는 </a:t>
            </a:r>
            <a:r>
              <a:rPr lang="en-US" altLang="ko-KR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1</a:t>
            </a:r>
            <a:r>
              <a:rPr lang="ko-KR" altLang="en-US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이다</a:t>
            </a:r>
            <a:r>
              <a:rPr lang="en-US" altLang="ko-KR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72163087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95C01133-E754-42B0-8E46-4A8BA40051E8}"/>
              </a:ext>
            </a:extLst>
          </p:cNvPr>
          <p:cNvSpPr txBox="1"/>
          <p:nvPr/>
        </p:nvSpPr>
        <p:spPr>
          <a:xfrm>
            <a:off x="881973" y="494874"/>
            <a:ext cx="571342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10.1 </a:t>
            </a:r>
            <a:r>
              <a:rPr lang="ko-KR" altLang="en-US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생물학적 뉴런에서 인공 뉴런까지</a:t>
            </a:r>
            <a:endParaRPr lang="ko-KR" altLang="en-US" sz="28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6505A11C-6CB4-5443-B4EA-C6942557DACE}"/>
              </a:ext>
            </a:extLst>
          </p:cNvPr>
          <p:cNvSpPr/>
          <p:nvPr/>
        </p:nvSpPr>
        <p:spPr>
          <a:xfrm>
            <a:off x="777240" y="494874"/>
            <a:ext cx="45719" cy="464868"/>
          </a:xfrm>
          <a:prstGeom prst="rect">
            <a:avLst/>
          </a:prstGeom>
          <a:solidFill>
            <a:srgbClr val="13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1BF0BD1-08DB-497D-9CD6-6B4FBF587BA6}"/>
              </a:ext>
            </a:extLst>
          </p:cNvPr>
          <p:cNvSpPr txBox="1"/>
          <p:nvPr/>
        </p:nvSpPr>
        <p:spPr>
          <a:xfrm>
            <a:off x="138896" y="6488404"/>
            <a:ext cx="83227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b="1" dirty="0">
                <a:solidFill>
                  <a:srgbClr val="1370C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H</a:t>
            </a:r>
            <a:r>
              <a:rPr lang="en-US" altLang="ko-KR" sz="1200" b="1" dirty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AI 2021</a:t>
            </a:r>
            <a:endParaRPr lang="ko-KR" altLang="en-US" sz="12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7A9215C-6E5B-4C26-B02A-4FF29B67407E}"/>
              </a:ext>
            </a:extLst>
          </p:cNvPr>
          <p:cNvSpPr txBox="1"/>
          <p:nvPr/>
        </p:nvSpPr>
        <p:spPr>
          <a:xfrm>
            <a:off x="670603" y="1095875"/>
            <a:ext cx="10646896" cy="11386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400" dirty="0">
                <a:solidFill>
                  <a:srgbClr val="000000"/>
                </a:solidFill>
                <a:highlight>
                  <a:srgbClr val="FFFF00"/>
                </a:highlight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다중 </a:t>
            </a:r>
            <a:r>
              <a:rPr lang="ko-KR" altLang="en-US" sz="2400" dirty="0" err="1">
                <a:solidFill>
                  <a:srgbClr val="000000"/>
                </a:solidFill>
                <a:highlight>
                  <a:srgbClr val="FFFF00"/>
                </a:highlight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퍼셉트론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(MLP; multi layered perceptron)</a:t>
            </a: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ko-KR" altLang="en-US" sz="2400" b="1" dirty="0" err="1">
                <a:solidFill>
                  <a:srgbClr val="00206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입력층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, 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하나 이상의 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TLU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층인 </a:t>
            </a:r>
            <a:r>
              <a:rPr lang="ko-KR" altLang="en-US" sz="2400" b="1" dirty="0" err="1">
                <a:solidFill>
                  <a:srgbClr val="00206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은닉층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, 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그리고 </a:t>
            </a:r>
            <a:r>
              <a:rPr lang="ko-KR" altLang="en-US" sz="2400" b="1" dirty="0" err="1">
                <a:solidFill>
                  <a:srgbClr val="00206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출력층</a:t>
            </a:r>
            <a:endParaRPr lang="en-US" altLang="ko-KR" sz="2400" b="1" dirty="0">
              <a:solidFill>
                <a:srgbClr val="00206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Wingdings" panose="05000000000000000000" pitchFamily="2" charset="2"/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D1BEF320-2ED8-4DB3-B662-E6843ABA668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7388" y="2370653"/>
            <a:ext cx="4832981" cy="3323137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53390A71-E4DF-4552-91E6-E74778824A87}"/>
              </a:ext>
            </a:extLst>
          </p:cNvPr>
          <p:cNvSpPr txBox="1"/>
          <p:nvPr/>
        </p:nvSpPr>
        <p:spPr>
          <a:xfrm>
            <a:off x="5442735" y="2764016"/>
            <a:ext cx="94779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800" dirty="0" err="1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출력층</a:t>
            </a:r>
            <a:endParaRPr lang="ko-KR" altLang="en-US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6F954BE1-5440-44A4-960F-700465BB3B0D}"/>
              </a:ext>
            </a:extLst>
          </p:cNvPr>
          <p:cNvSpPr txBox="1"/>
          <p:nvPr/>
        </p:nvSpPr>
        <p:spPr>
          <a:xfrm>
            <a:off x="5442735" y="3724653"/>
            <a:ext cx="94779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80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은닉층</a:t>
            </a:r>
            <a:endParaRPr lang="ko-KR" altLang="en-US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2C3736A5-46F3-4FC2-9E6A-F4080CD61383}"/>
              </a:ext>
            </a:extLst>
          </p:cNvPr>
          <p:cNvSpPr txBox="1"/>
          <p:nvPr/>
        </p:nvSpPr>
        <p:spPr>
          <a:xfrm>
            <a:off x="5442735" y="4685290"/>
            <a:ext cx="94779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800" dirty="0" err="1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입력층</a:t>
            </a:r>
            <a:endParaRPr lang="ko-KR" altLang="en-US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8A08681E-FBFC-49D3-8411-863BA129F7CA}"/>
              </a:ext>
            </a:extLst>
          </p:cNvPr>
          <p:cNvSpPr txBox="1"/>
          <p:nvPr/>
        </p:nvSpPr>
        <p:spPr>
          <a:xfrm>
            <a:off x="6595397" y="2764016"/>
            <a:ext cx="5314460" cy="23476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000" dirty="0">
                <a:solidFill>
                  <a:srgbClr val="000000"/>
                </a:solidFill>
                <a:highlight>
                  <a:srgbClr val="C0C0C0"/>
                </a:highlight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심층 신경망</a:t>
            </a:r>
            <a:r>
              <a:rPr lang="en-US" altLang="ko-KR" sz="20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(DNN; deep neural network)</a:t>
            </a:r>
          </a:p>
          <a:p>
            <a:pPr>
              <a:lnSpc>
                <a:spcPct val="150000"/>
              </a:lnSpc>
            </a:pPr>
            <a:endParaRPr lang="en-US" altLang="ko-KR" sz="2000" dirty="0">
              <a:solidFill>
                <a:srgbClr val="00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Wingdings" panose="05000000000000000000" pitchFamily="2" charset="2"/>
            </a:endParaRPr>
          </a:p>
          <a:p>
            <a:pPr>
              <a:lnSpc>
                <a:spcPct val="150000"/>
              </a:lnSpc>
            </a:pPr>
            <a:r>
              <a:rPr lang="ko-KR" altLang="en-US" sz="20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은닉층을 여러 개 쌓아 올린</a:t>
            </a:r>
            <a:br>
              <a:rPr lang="en-US" altLang="ko-KR" sz="20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</a:br>
            <a:r>
              <a:rPr lang="ko-KR" altLang="en-US" sz="20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인공 신경망</a:t>
            </a:r>
            <a:endParaRPr lang="en-US" altLang="ko-KR" sz="2000" dirty="0">
              <a:solidFill>
                <a:srgbClr val="00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Wingdings" panose="05000000000000000000" pitchFamily="2" charset="2"/>
            </a:endParaRPr>
          </a:p>
          <a:p>
            <a:pPr>
              <a:lnSpc>
                <a:spcPct val="150000"/>
              </a:lnSpc>
            </a:pPr>
            <a:r>
              <a:rPr lang="en-US" altLang="ko-KR" sz="20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 </a:t>
            </a:r>
            <a:r>
              <a:rPr lang="ko-KR" altLang="en-US" sz="2000" dirty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딥러닝</a:t>
            </a:r>
            <a:r>
              <a:rPr lang="en-US" altLang="ko-KR" sz="20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: </a:t>
            </a:r>
            <a:r>
              <a:rPr lang="ko-KR" altLang="en-US" sz="20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심층 신경망을 연구하는 분야</a:t>
            </a:r>
            <a:endParaRPr lang="ko-KR" altLang="en-US" sz="2000" dirty="0"/>
          </a:p>
        </p:txBody>
      </p:sp>
    </p:spTree>
    <p:extLst>
      <p:ext uri="{BB962C8B-B14F-4D97-AF65-F5344CB8AC3E}">
        <p14:creationId xmlns:p14="http://schemas.microsoft.com/office/powerpoint/2010/main" val="357585932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95C01133-E754-42B0-8E46-4A8BA40051E8}"/>
              </a:ext>
            </a:extLst>
          </p:cNvPr>
          <p:cNvSpPr txBox="1"/>
          <p:nvPr/>
        </p:nvSpPr>
        <p:spPr>
          <a:xfrm>
            <a:off x="881973" y="494874"/>
            <a:ext cx="571342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10.1 </a:t>
            </a:r>
            <a:r>
              <a:rPr lang="ko-KR" altLang="en-US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생물학적 뉴런에서 인공 뉴런까지</a:t>
            </a:r>
            <a:endParaRPr lang="ko-KR" altLang="en-US" sz="28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6505A11C-6CB4-5443-B4EA-C6942557DACE}"/>
              </a:ext>
            </a:extLst>
          </p:cNvPr>
          <p:cNvSpPr/>
          <p:nvPr/>
        </p:nvSpPr>
        <p:spPr>
          <a:xfrm>
            <a:off x="777240" y="494874"/>
            <a:ext cx="45719" cy="464868"/>
          </a:xfrm>
          <a:prstGeom prst="rect">
            <a:avLst/>
          </a:prstGeom>
          <a:solidFill>
            <a:srgbClr val="13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1BF0BD1-08DB-497D-9CD6-6B4FBF587BA6}"/>
              </a:ext>
            </a:extLst>
          </p:cNvPr>
          <p:cNvSpPr txBox="1"/>
          <p:nvPr/>
        </p:nvSpPr>
        <p:spPr>
          <a:xfrm>
            <a:off x="138896" y="6488404"/>
            <a:ext cx="83227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b="1" dirty="0">
                <a:solidFill>
                  <a:srgbClr val="1370C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H</a:t>
            </a:r>
            <a:r>
              <a:rPr lang="en-US" altLang="ko-KR" sz="1200" b="1" dirty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AI 2021</a:t>
            </a:r>
            <a:endParaRPr lang="ko-KR" altLang="en-US" sz="12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7A9215C-6E5B-4C26-B02A-4FF29B67407E}"/>
              </a:ext>
            </a:extLst>
          </p:cNvPr>
          <p:cNvSpPr txBox="1"/>
          <p:nvPr/>
        </p:nvSpPr>
        <p:spPr>
          <a:xfrm>
            <a:off x="670603" y="1095875"/>
            <a:ext cx="10646896" cy="11386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400" dirty="0" err="1">
                <a:solidFill>
                  <a:srgbClr val="000000"/>
                </a:solidFill>
                <a:highlight>
                  <a:srgbClr val="FFFF00"/>
                </a:highlight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역전파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(Back Propagation)</a:t>
            </a: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효율적인 기법으로 </a:t>
            </a:r>
            <a:r>
              <a:rPr lang="ko-KR" altLang="en-US" sz="2400" dirty="0" err="1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그레이디언트를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 자동으로 계산하는 경사 </a:t>
            </a:r>
            <a:r>
              <a:rPr lang="ko-KR" altLang="en-US" sz="2400" dirty="0" err="1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하강법</a:t>
            </a:r>
            <a:endParaRPr lang="en-US" altLang="ko-KR" sz="2400" dirty="0">
              <a:solidFill>
                <a:srgbClr val="00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Wingdings" panose="05000000000000000000" pitchFamily="2" charset="2"/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D1BEF320-2ED8-4DB3-B662-E6843ABA668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7388" y="2370653"/>
            <a:ext cx="4832981" cy="3323137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53390A71-E4DF-4552-91E6-E74778824A87}"/>
              </a:ext>
            </a:extLst>
          </p:cNvPr>
          <p:cNvSpPr txBox="1"/>
          <p:nvPr/>
        </p:nvSpPr>
        <p:spPr>
          <a:xfrm>
            <a:off x="5442735" y="2764016"/>
            <a:ext cx="94779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800" dirty="0" err="1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출력층</a:t>
            </a:r>
            <a:endParaRPr lang="ko-KR" altLang="en-US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6F954BE1-5440-44A4-960F-700465BB3B0D}"/>
              </a:ext>
            </a:extLst>
          </p:cNvPr>
          <p:cNvSpPr txBox="1"/>
          <p:nvPr/>
        </p:nvSpPr>
        <p:spPr>
          <a:xfrm>
            <a:off x="5442735" y="3724653"/>
            <a:ext cx="94779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80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은닉층</a:t>
            </a:r>
            <a:endParaRPr lang="ko-KR" altLang="en-US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2C3736A5-46F3-4FC2-9E6A-F4080CD61383}"/>
              </a:ext>
            </a:extLst>
          </p:cNvPr>
          <p:cNvSpPr txBox="1"/>
          <p:nvPr/>
        </p:nvSpPr>
        <p:spPr>
          <a:xfrm>
            <a:off x="5442735" y="4685290"/>
            <a:ext cx="94779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800" dirty="0" err="1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입력층</a:t>
            </a:r>
            <a:endParaRPr lang="ko-KR" altLang="en-US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8A08681E-FBFC-49D3-8411-863BA129F7CA}"/>
              </a:ext>
            </a:extLst>
          </p:cNvPr>
          <p:cNvSpPr txBox="1"/>
          <p:nvPr/>
        </p:nvSpPr>
        <p:spPr>
          <a:xfrm>
            <a:off x="6595397" y="2764016"/>
            <a:ext cx="5314460" cy="23476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000" dirty="0">
                <a:solidFill>
                  <a:srgbClr val="000000"/>
                </a:solidFill>
                <a:highlight>
                  <a:srgbClr val="C0C0C0"/>
                </a:highlight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심층 신경망</a:t>
            </a:r>
            <a:r>
              <a:rPr lang="en-US" altLang="ko-KR" sz="20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(DNN; deep neural network)</a:t>
            </a:r>
          </a:p>
          <a:p>
            <a:pPr>
              <a:lnSpc>
                <a:spcPct val="150000"/>
              </a:lnSpc>
            </a:pPr>
            <a:endParaRPr lang="en-US" altLang="ko-KR" sz="2000" dirty="0">
              <a:solidFill>
                <a:srgbClr val="00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Wingdings" panose="05000000000000000000" pitchFamily="2" charset="2"/>
            </a:endParaRPr>
          </a:p>
          <a:p>
            <a:pPr>
              <a:lnSpc>
                <a:spcPct val="150000"/>
              </a:lnSpc>
            </a:pPr>
            <a:r>
              <a:rPr lang="ko-KR" altLang="en-US" sz="20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은닉층을 여러 개 쌓아 올린</a:t>
            </a:r>
            <a:br>
              <a:rPr lang="en-US" altLang="ko-KR" sz="20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</a:br>
            <a:r>
              <a:rPr lang="ko-KR" altLang="en-US" sz="20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인공 신경망</a:t>
            </a:r>
            <a:endParaRPr lang="en-US" altLang="ko-KR" sz="2000" dirty="0">
              <a:solidFill>
                <a:srgbClr val="00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Wingdings" panose="05000000000000000000" pitchFamily="2" charset="2"/>
            </a:endParaRPr>
          </a:p>
          <a:p>
            <a:pPr>
              <a:lnSpc>
                <a:spcPct val="150000"/>
              </a:lnSpc>
            </a:pPr>
            <a:r>
              <a:rPr lang="en-US" altLang="ko-KR" sz="20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 </a:t>
            </a:r>
            <a:r>
              <a:rPr lang="ko-KR" altLang="en-US" sz="2000" dirty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딥러닝</a:t>
            </a:r>
            <a:r>
              <a:rPr lang="en-US" altLang="ko-KR" sz="20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: </a:t>
            </a:r>
            <a:r>
              <a:rPr lang="ko-KR" altLang="en-US" sz="20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심층 신경망을 연구하는 분야</a:t>
            </a:r>
            <a:endParaRPr lang="ko-KR" altLang="en-US" sz="2000" dirty="0"/>
          </a:p>
        </p:txBody>
      </p:sp>
    </p:spTree>
    <p:extLst>
      <p:ext uri="{BB962C8B-B14F-4D97-AF65-F5344CB8AC3E}">
        <p14:creationId xmlns:p14="http://schemas.microsoft.com/office/powerpoint/2010/main" val="287509477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95C01133-E754-42B0-8E46-4A8BA40051E8}"/>
              </a:ext>
            </a:extLst>
          </p:cNvPr>
          <p:cNvSpPr txBox="1"/>
          <p:nvPr/>
        </p:nvSpPr>
        <p:spPr>
          <a:xfrm>
            <a:off x="881973" y="494874"/>
            <a:ext cx="571342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10.2 </a:t>
            </a:r>
            <a:r>
              <a:rPr lang="ko-KR" altLang="en-US" sz="2800" b="1" dirty="0" err="1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케라스로</a:t>
            </a:r>
            <a:r>
              <a:rPr lang="ko-KR" altLang="en-US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 다층 </a:t>
            </a:r>
            <a:r>
              <a:rPr lang="ko-KR" altLang="en-US" sz="2800" b="1" dirty="0" err="1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퍼셉트론</a:t>
            </a:r>
            <a:r>
              <a:rPr lang="ko-KR" altLang="en-US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 구현하기</a:t>
            </a:r>
            <a:endParaRPr lang="ko-KR" altLang="en-US" sz="28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6505A11C-6CB4-5443-B4EA-C6942557DACE}"/>
              </a:ext>
            </a:extLst>
          </p:cNvPr>
          <p:cNvSpPr/>
          <p:nvPr/>
        </p:nvSpPr>
        <p:spPr>
          <a:xfrm>
            <a:off x="777240" y="494874"/>
            <a:ext cx="45719" cy="464868"/>
          </a:xfrm>
          <a:prstGeom prst="rect">
            <a:avLst/>
          </a:prstGeom>
          <a:solidFill>
            <a:srgbClr val="13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1BF0BD1-08DB-497D-9CD6-6B4FBF587BA6}"/>
              </a:ext>
            </a:extLst>
          </p:cNvPr>
          <p:cNvSpPr txBox="1"/>
          <p:nvPr/>
        </p:nvSpPr>
        <p:spPr>
          <a:xfrm>
            <a:off x="138896" y="6488404"/>
            <a:ext cx="83227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b="1" dirty="0">
                <a:solidFill>
                  <a:srgbClr val="1370C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H</a:t>
            </a:r>
            <a:r>
              <a:rPr lang="en-US" altLang="ko-KR" sz="1200" b="1" dirty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AI 2021</a:t>
            </a:r>
            <a:endParaRPr lang="ko-KR" altLang="en-US" sz="12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E5AF2EB-B6A9-425C-8135-6D02C7BBA267}"/>
              </a:ext>
            </a:extLst>
          </p:cNvPr>
          <p:cNvSpPr txBox="1"/>
          <p:nvPr/>
        </p:nvSpPr>
        <p:spPr>
          <a:xfrm>
            <a:off x="670603" y="1095875"/>
            <a:ext cx="10646896" cy="280063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- 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훈련 샘플 각각이 매우 많은 수의 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feature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를 가지고 있는 경우</a:t>
            </a:r>
            <a:endParaRPr lang="en-US" altLang="ko-KR" sz="2400" dirty="0">
              <a:solidFill>
                <a:srgbClr val="00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800100" lvl="1" indent="-342900">
              <a:lnSpc>
                <a:spcPct val="150000"/>
              </a:lnSpc>
              <a:buFont typeface="Wingdings" panose="05000000000000000000" pitchFamily="2" charset="2"/>
              <a:buChar char="à"/>
            </a:pP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훈련의 속도를 더디게 만든다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.</a:t>
            </a:r>
          </a:p>
          <a:p>
            <a:pPr marL="800100" lvl="1" indent="-342900">
              <a:lnSpc>
                <a:spcPct val="150000"/>
              </a:lnSpc>
              <a:buFont typeface="Wingdings" panose="05000000000000000000" pitchFamily="2" charset="2"/>
              <a:buChar char="à"/>
            </a:pP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좋은 솔루션을 찾기 어렵게 만든다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.</a:t>
            </a:r>
          </a:p>
          <a:p>
            <a:pPr marL="800100" lvl="1" indent="-342900">
              <a:lnSpc>
                <a:spcPct val="150000"/>
              </a:lnSpc>
              <a:buFont typeface="Wingdings" panose="05000000000000000000" pitchFamily="2" charset="2"/>
              <a:buChar char="à"/>
            </a:pP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해결책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: feature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의 수를 줄여 가능한 범위로 변경할 수 있다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- 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두 가지 접근방법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: 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투영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(projection) / </a:t>
            </a:r>
            <a:r>
              <a:rPr lang="ko-KR" altLang="en-US" sz="2400" dirty="0" err="1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매니폴드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학습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(manifold learning)</a:t>
            </a:r>
            <a:endParaRPr lang="ko-KR" altLang="en-US" sz="24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06C9FA1C-4756-41D3-9109-81DE472AD7D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16461" y="3831294"/>
            <a:ext cx="8087854" cy="29341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422957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95C01133-E754-42B0-8E46-4A8BA40051E8}"/>
              </a:ext>
            </a:extLst>
          </p:cNvPr>
          <p:cNvSpPr txBox="1"/>
          <p:nvPr/>
        </p:nvSpPr>
        <p:spPr>
          <a:xfrm>
            <a:off x="881973" y="494874"/>
            <a:ext cx="560922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10.3 </a:t>
            </a:r>
            <a:r>
              <a:rPr lang="ko-KR" altLang="en-US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신경망 </a:t>
            </a:r>
            <a:r>
              <a:rPr lang="ko-KR" altLang="en-US" sz="2800" b="1" dirty="0" err="1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하이퍼파라미터</a:t>
            </a:r>
            <a:r>
              <a:rPr lang="ko-KR" altLang="en-US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 튜닝하기</a:t>
            </a:r>
            <a:endParaRPr lang="ko-KR" altLang="en-US" sz="28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6505A11C-6CB4-5443-B4EA-C6942557DACE}"/>
              </a:ext>
            </a:extLst>
          </p:cNvPr>
          <p:cNvSpPr/>
          <p:nvPr/>
        </p:nvSpPr>
        <p:spPr>
          <a:xfrm>
            <a:off x="777240" y="494874"/>
            <a:ext cx="45719" cy="464868"/>
          </a:xfrm>
          <a:prstGeom prst="rect">
            <a:avLst/>
          </a:prstGeom>
          <a:solidFill>
            <a:srgbClr val="13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1BF0BD1-08DB-497D-9CD6-6B4FBF587BA6}"/>
              </a:ext>
            </a:extLst>
          </p:cNvPr>
          <p:cNvSpPr txBox="1"/>
          <p:nvPr/>
        </p:nvSpPr>
        <p:spPr>
          <a:xfrm>
            <a:off x="138896" y="6488404"/>
            <a:ext cx="83227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b="1" dirty="0">
                <a:solidFill>
                  <a:srgbClr val="1370C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H</a:t>
            </a:r>
            <a:r>
              <a:rPr lang="en-US" altLang="ko-KR" sz="1200" b="1" dirty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AI 2021</a:t>
            </a:r>
            <a:endParaRPr lang="ko-KR" altLang="en-US" sz="12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E5AF2EB-B6A9-425C-8135-6D02C7BBA267}"/>
              </a:ext>
            </a:extLst>
          </p:cNvPr>
          <p:cNvSpPr txBox="1"/>
          <p:nvPr/>
        </p:nvSpPr>
        <p:spPr>
          <a:xfrm>
            <a:off x="670603" y="1095875"/>
            <a:ext cx="10646896" cy="58464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신경망의 유연성 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 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조정할 </a:t>
            </a:r>
            <a:r>
              <a:rPr lang="ko-KR" altLang="en-US" sz="2400" dirty="0" err="1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하이퍼파라미터가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 많아진다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. ( 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단점이 되기도 함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)</a:t>
            </a:r>
            <a:endParaRPr lang="ko-KR" altLang="en-US" sz="24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21905537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>
            <a:extLst>
              <a:ext uri="{FF2B5EF4-FFF2-40B4-BE49-F238E27FC236}">
                <a16:creationId xmlns:a16="http://schemas.microsoft.com/office/drawing/2014/main" id="{0695ABC2-81A7-43CE-98FF-67561A41487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15664"/>
          <a:stretch/>
        </p:blipFill>
        <p:spPr>
          <a:xfrm>
            <a:off x="7564504" y="0"/>
            <a:ext cx="4627495" cy="6858000"/>
          </a:xfrm>
          <a:prstGeom prst="rect">
            <a:avLst/>
          </a:prstGeom>
        </p:spPr>
      </p:pic>
      <p:grpSp>
        <p:nvGrpSpPr>
          <p:cNvPr id="10" name="그룹 9">
            <a:extLst>
              <a:ext uri="{FF2B5EF4-FFF2-40B4-BE49-F238E27FC236}">
                <a16:creationId xmlns:a16="http://schemas.microsoft.com/office/drawing/2014/main" id="{F15D3B81-7419-8B45-B238-88614EE327DD}"/>
              </a:ext>
            </a:extLst>
          </p:cNvPr>
          <p:cNvGrpSpPr/>
          <p:nvPr/>
        </p:nvGrpSpPr>
        <p:grpSpPr>
          <a:xfrm>
            <a:off x="971175" y="2012180"/>
            <a:ext cx="5503225" cy="2879573"/>
            <a:chOff x="593574" y="850681"/>
            <a:chExt cx="5503225" cy="2879573"/>
          </a:xfrm>
        </p:grpSpPr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3914688D-6F07-9F40-8196-D7F15E4679DD}"/>
                </a:ext>
              </a:extLst>
            </p:cNvPr>
            <p:cNvSpPr txBox="1"/>
            <p:nvPr/>
          </p:nvSpPr>
          <p:spPr>
            <a:xfrm>
              <a:off x="718404" y="860344"/>
              <a:ext cx="5378395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800" b="1" dirty="0">
                  <a:solidFill>
                    <a:srgbClr val="0070C0"/>
                  </a:solidFill>
                  <a:latin typeface="KoPubWorldDotum_Pro Bold" panose="00000800000000000000" pitchFamily="50" charset="-127"/>
                  <a:ea typeface="KoPubWorldDotum_Pro Bold" panose="00000800000000000000" pitchFamily="50" charset="-127"/>
                  <a:cs typeface="KoPubWorldDotum_Pro Bold" panose="00000800000000000000" pitchFamily="50" charset="-127"/>
                </a:rPr>
                <a:t>11.1 </a:t>
              </a:r>
              <a:r>
                <a:rPr lang="ko-KR" altLang="en-US" sz="2800" b="1" dirty="0" err="1">
                  <a:solidFill>
                    <a:srgbClr val="0070C0"/>
                  </a:solidFill>
                  <a:latin typeface="KoPubWorldDotum_Pro Bold" panose="00000800000000000000" pitchFamily="50" charset="-127"/>
                  <a:ea typeface="KoPubWorldDotum_Pro Bold" panose="00000800000000000000" pitchFamily="50" charset="-127"/>
                  <a:cs typeface="KoPubWorldDotum_Pro Bold" panose="00000800000000000000" pitchFamily="50" charset="-127"/>
                </a:rPr>
                <a:t>그레이디언트</a:t>
              </a:r>
              <a:r>
                <a:rPr lang="ko-KR" altLang="en-US" sz="2800" b="1" dirty="0">
                  <a:solidFill>
                    <a:srgbClr val="0070C0"/>
                  </a:solidFill>
                  <a:latin typeface="KoPubWorldDotum_Pro Bold" panose="00000800000000000000" pitchFamily="50" charset="-127"/>
                  <a:ea typeface="KoPubWorldDotum_Pro Bold" panose="00000800000000000000" pitchFamily="50" charset="-127"/>
                  <a:cs typeface="KoPubWorldDotum_Pro Bold" panose="00000800000000000000" pitchFamily="50" charset="-127"/>
                </a:rPr>
                <a:t> 소실과 폭주 문제</a:t>
              </a:r>
              <a:endParaRPr lang="ko-KR" altLang="en-US" sz="2800" b="1" dirty="0">
                <a:latin typeface="KoPubWorldDotum_Pro Bold" panose="00000800000000000000" pitchFamily="50" charset="-127"/>
                <a:ea typeface="KoPubWorldDotum_Pro Bold" panose="00000800000000000000" pitchFamily="50" charset="-127"/>
                <a:cs typeface="KoPubWorldDotum_Pro Bold" panose="00000800000000000000" pitchFamily="50" charset="-127"/>
              </a:endParaRPr>
            </a:p>
          </p:txBody>
        </p:sp>
        <p:sp>
          <p:nvSpPr>
            <p:cNvPr id="14" name="직사각형 13">
              <a:extLst>
                <a:ext uri="{FF2B5EF4-FFF2-40B4-BE49-F238E27FC236}">
                  <a16:creationId xmlns:a16="http://schemas.microsoft.com/office/drawing/2014/main" id="{9B030700-7EB9-A242-B00A-22695CA1CC87}"/>
                </a:ext>
              </a:extLst>
            </p:cNvPr>
            <p:cNvSpPr/>
            <p:nvPr/>
          </p:nvSpPr>
          <p:spPr>
            <a:xfrm>
              <a:off x="593574" y="850681"/>
              <a:ext cx="42922" cy="477284"/>
            </a:xfrm>
            <a:prstGeom prst="rect">
              <a:avLst/>
            </a:prstGeom>
            <a:solidFill>
              <a:srgbClr val="13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6D6BF6C0-CC04-6246-8536-C812A49B878D}"/>
                </a:ext>
              </a:extLst>
            </p:cNvPr>
            <p:cNvSpPr txBox="1"/>
            <p:nvPr/>
          </p:nvSpPr>
          <p:spPr>
            <a:xfrm>
              <a:off x="718404" y="1642574"/>
              <a:ext cx="4649030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800" b="1" dirty="0">
                  <a:solidFill>
                    <a:srgbClr val="0070C0"/>
                  </a:solidFill>
                  <a:latin typeface="KoPubWorldDotum_Pro Bold" panose="00000800000000000000" pitchFamily="50" charset="-127"/>
                  <a:ea typeface="KoPubWorldDotum_Pro Bold" panose="00000800000000000000" pitchFamily="50" charset="-127"/>
                  <a:cs typeface="KoPubWorldDotum_Pro Bold" panose="00000800000000000000" pitchFamily="50" charset="-127"/>
                </a:rPr>
                <a:t>11.2 </a:t>
              </a:r>
              <a:r>
                <a:rPr lang="ko-KR" altLang="en-US" sz="2800" b="1" dirty="0" err="1">
                  <a:solidFill>
                    <a:srgbClr val="0070C0"/>
                  </a:solidFill>
                  <a:latin typeface="KoPubWorldDotum_Pro Bold" panose="00000800000000000000" pitchFamily="50" charset="-127"/>
                  <a:ea typeface="KoPubWorldDotum_Pro Bold" panose="00000800000000000000" pitchFamily="50" charset="-127"/>
                  <a:cs typeface="KoPubWorldDotum_Pro Bold" panose="00000800000000000000" pitchFamily="50" charset="-127"/>
                </a:rPr>
                <a:t>사전훈련된</a:t>
              </a:r>
              <a:r>
                <a:rPr lang="ko-KR" altLang="en-US" sz="2800" b="1" dirty="0">
                  <a:solidFill>
                    <a:srgbClr val="0070C0"/>
                  </a:solidFill>
                  <a:latin typeface="KoPubWorldDotum_Pro Bold" panose="00000800000000000000" pitchFamily="50" charset="-127"/>
                  <a:ea typeface="KoPubWorldDotum_Pro Bold" panose="00000800000000000000" pitchFamily="50" charset="-127"/>
                  <a:cs typeface="KoPubWorldDotum_Pro Bold" panose="00000800000000000000" pitchFamily="50" charset="-127"/>
                </a:rPr>
                <a:t> 층 재사용하기</a:t>
              </a:r>
              <a:endParaRPr lang="en-US" altLang="ko-KR" sz="2800" b="1" dirty="0">
                <a:solidFill>
                  <a:srgbClr val="0070C0"/>
                </a:solidFill>
                <a:latin typeface="KoPubWorldDotum_Pro Bold" panose="00000800000000000000" pitchFamily="50" charset="-127"/>
                <a:ea typeface="KoPubWorldDotum_Pro Bold" panose="00000800000000000000" pitchFamily="50" charset="-127"/>
                <a:cs typeface="KoPubWorldDotum_Pro Bold" panose="00000800000000000000" pitchFamily="50" charset="-127"/>
              </a:endParaRPr>
            </a:p>
          </p:txBody>
        </p:sp>
        <p:sp>
          <p:nvSpPr>
            <p:cNvPr id="16" name="직사각형 15">
              <a:extLst>
                <a:ext uri="{FF2B5EF4-FFF2-40B4-BE49-F238E27FC236}">
                  <a16:creationId xmlns:a16="http://schemas.microsoft.com/office/drawing/2014/main" id="{FE9A15BE-CC1D-9C4B-8BDF-EA4BB4601CD7}"/>
                </a:ext>
              </a:extLst>
            </p:cNvPr>
            <p:cNvSpPr/>
            <p:nvPr/>
          </p:nvSpPr>
          <p:spPr>
            <a:xfrm>
              <a:off x="593574" y="1639564"/>
              <a:ext cx="42922" cy="477284"/>
            </a:xfrm>
            <a:prstGeom prst="rect">
              <a:avLst/>
            </a:prstGeom>
            <a:solidFill>
              <a:srgbClr val="13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B2217EBA-D35A-BC49-B02D-A8CEEFBC65AD}"/>
                </a:ext>
              </a:extLst>
            </p:cNvPr>
            <p:cNvSpPr txBox="1"/>
            <p:nvPr/>
          </p:nvSpPr>
          <p:spPr>
            <a:xfrm>
              <a:off x="718404" y="3207034"/>
              <a:ext cx="5378395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800" b="1" dirty="0">
                  <a:solidFill>
                    <a:srgbClr val="0070C0"/>
                  </a:solidFill>
                  <a:latin typeface="KoPubWorldDotum_Pro Bold" panose="00000800000000000000" pitchFamily="50" charset="-127"/>
                  <a:ea typeface="KoPubWorldDotum_Pro Bold" panose="00000800000000000000" pitchFamily="50" charset="-127"/>
                  <a:cs typeface="KoPubWorldDotum_Pro Bold" panose="00000800000000000000" pitchFamily="50" charset="-127"/>
                </a:rPr>
                <a:t>11.4 </a:t>
              </a:r>
              <a:r>
                <a:rPr lang="ko-KR" altLang="en-US" sz="2800" b="1" dirty="0">
                  <a:solidFill>
                    <a:srgbClr val="0070C0"/>
                  </a:solidFill>
                  <a:latin typeface="KoPubWorldDotum_Pro Bold" panose="00000800000000000000" pitchFamily="50" charset="-127"/>
                  <a:ea typeface="KoPubWorldDotum_Pro Bold" panose="00000800000000000000" pitchFamily="50" charset="-127"/>
                  <a:cs typeface="KoPubWorldDotum_Pro Bold" panose="00000800000000000000" pitchFamily="50" charset="-127"/>
                </a:rPr>
                <a:t>규제를 사용해 과대적합 피하기</a:t>
              </a:r>
              <a:endParaRPr lang="en-US" altLang="ko-KR" sz="2800" b="1" dirty="0">
                <a:solidFill>
                  <a:srgbClr val="0070C0"/>
                </a:solidFill>
                <a:latin typeface="KoPubWorldDotum_Pro Bold" panose="00000800000000000000" pitchFamily="50" charset="-127"/>
                <a:ea typeface="KoPubWorldDotum_Pro Bold" panose="00000800000000000000" pitchFamily="50" charset="-127"/>
                <a:cs typeface="KoPubWorldDotum_Pro Bold" panose="00000800000000000000" pitchFamily="50" charset="-127"/>
              </a:endParaRPr>
            </a:p>
          </p:txBody>
        </p:sp>
        <p:sp>
          <p:nvSpPr>
            <p:cNvPr id="28" name="직사각형 27">
              <a:extLst>
                <a:ext uri="{FF2B5EF4-FFF2-40B4-BE49-F238E27FC236}">
                  <a16:creationId xmlns:a16="http://schemas.microsoft.com/office/drawing/2014/main" id="{6EBC2A4A-B497-F444-B4E0-15E96F036847}"/>
                </a:ext>
              </a:extLst>
            </p:cNvPr>
            <p:cNvSpPr/>
            <p:nvPr/>
          </p:nvSpPr>
          <p:spPr>
            <a:xfrm>
              <a:off x="593574" y="3207035"/>
              <a:ext cx="42922" cy="477284"/>
            </a:xfrm>
            <a:prstGeom prst="rect">
              <a:avLst/>
            </a:prstGeom>
            <a:solidFill>
              <a:srgbClr val="13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846AE9BA-4357-4DA9-8B36-F39731737C48}"/>
                </a:ext>
              </a:extLst>
            </p:cNvPr>
            <p:cNvSpPr txBox="1"/>
            <p:nvPr/>
          </p:nvSpPr>
          <p:spPr>
            <a:xfrm>
              <a:off x="718404" y="2424804"/>
              <a:ext cx="329449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800" b="1" dirty="0">
                  <a:solidFill>
                    <a:srgbClr val="0070C0"/>
                  </a:solidFill>
                  <a:latin typeface="KoPubWorldDotum_Pro Bold" panose="00000800000000000000" pitchFamily="50" charset="-127"/>
                  <a:ea typeface="KoPubWorldDotum_Pro Bold" panose="00000800000000000000" pitchFamily="50" charset="-127"/>
                  <a:cs typeface="KoPubWorldDotum_Pro Bold" panose="00000800000000000000" pitchFamily="50" charset="-127"/>
                </a:rPr>
                <a:t>11.3 </a:t>
              </a:r>
              <a:r>
                <a:rPr lang="ko-KR" altLang="en-US" sz="2800" b="1" dirty="0">
                  <a:solidFill>
                    <a:srgbClr val="0070C0"/>
                  </a:solidFill>
                  <a:latin typeface="KoPubWorldDotum_Pro Bold" panose="00000800000000000000" pitchFamily="50" charset="-127"/>
                  <a:ea typeface="KoPubWorldDotum_Pro Bold" panose="00000800000000000000" pitchFamily="50" charset="-127"/>
                  <a:cs typeface="KoPubWorldDotum_Pro Bold" panose="00000800000000000000" pitchFamily="50" charset="-127"/>
                </a:rPr>
                <a:t>고속 </a:t>
              </a:r>
              <a:r>
                <a:rPr lang="ko-KR" altLang="en-US" sz="2800" b="1" dirty="0" err="1">
                  <a:solidFill>
                    <a:srgbClr val="0070C0"/>
                  </a:solidFill>
                  <a:latin typeface="KoPubWorldDotum_Pro Bold" panose="00000800000000000000" pitchFamily="50" charset="-127"/>
                  <a:ea typeface="KoPubWorldDotum_Pro Bold" panose="00000800000000000000" pitchFamily="50" charset="-127"/>
                  <a:cs typeface="KoPubWorldDotum_Pro Bold" panose="00000800000000000000" pitchFamily="50" charset="-127"/>
                </a:rPr>
                <a:t>옵티마이저</a:t>
              </a:r>
              <a:endParaRPr lang="en-US" altLang="ko-KR" sz="2800" b="1" dirty="0">
                <a:solidFill>
                  <a:srgbClr val="0070C0"/>
                </a:solidFill>
                <a:latin typeface="KoPubWorldDotum_Pro Bold" panose="00000800000000000000" pitchFamily="50" charset="-127"/>
                <a:ea typeface="KoPubWorldDotum_Pro Bold" panose="00000800000000000000" pitchFamily="50" charset="-127"/>
                <a:cs typeface="KoPubWorldDotum_Pro Bold" panose="00000800000000000000" pitchFamily="50" charset="-127"/>
              </a:endParaRPr>
            </a:p>
          </p:txBody>
        </p:sp>
        <p:sp>
          <p:nvSpPr>
            <p:cNvPr id="18" name="직사각형 17">
              <a:extLst>
                <a:ext uri="{FF2B5EF4-FFF2-40B4-BE49-F238E27FC236}">
                  <a16:creationId xmlns:a16="http://schemas.microsoft.com/office/drawing/2014/main" id="{46FD547F-2F8D-46C8-AE2C-A4FE6545DD5E}"/>
                </a:ext>
              </a:extLst>
            </p:cNvPr>
            <p:cNvSpPr/>
            <p:nvPr/>
          </p:nvSpPr>
          <p:spPr>
            <a:xfrm>
              <a:off x="593574" y="2424805"/>
              <a:ext cx="42922" cy="477284"/>
            </a:xfrm>
            <a:prstGeom prst="rect">
              <a:avLst/>
            </a:prstGeom>
            <a:solidFill>
              <a:srgbClr val="13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</p:grpSp>
      <p:sp>
        <p:nvSpPr>
          <p:cNvPr id="36" name="TextBox 35">
            <a:extLst>
              <a:ext uri="{FF2B5EF4-FFF2-40B4-BE49-F238E27FC236}">
                <a16:creationId xmlns:a16="http://schemas.microsoft.com/office/drawing/2014/main" id="{1D748083-3EDB-E946-9C16-BABD561DC676}"/>
              </a:ext>
            </a:extLst>
          </p:cNvPr>
          <p:cNvSpPr txBox="1"/>
          <p:nvPr/>
        </p:nvSpPr>
        <p:spPr>
          <a:xfrm>
            <a:off x="8685954" y="2944136"/>
            <a:ext cx="2440092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6000" b="1" dirty="0">
                <a:solidFill>
                  <a:schemeClr val="bg1"/>
                </a:solidFill>
                <a:latin typeface="KoPubWorldDotum_Pro Bold" pitchFamily="2" charset="-127"/>
                <a:ea typeface="KoPubWorldDotum_Pro Bold" pitchFamily="2" charset="-127"/>
                <a:cs typeface="KoPubWorldDotum_Pro Bold" pitchFamily="2" charset="-127"/>
              </a:rPr>
              <a:t>INDEX</a:t>
            </a:r>
            <a:endParaRPr kumimoji="1" lang="ko-Kore-KR" altLang="en-US" sz="6000" b="1" dirty="0">
              <a:solidFill>
                <a:schemeClr val="bg1"/>
              </a:solidFill>
              <a:latin typeface="KoPubWorldDotum_Pro Bold" pitchFamily="2" charset="-127"/>
              <a:ea typeface="KoPubWorldDotum_Pro Bold" pitchFamily="2" charset="-127"/>
              <a:cs typeface="KoPubWorldDotum_Pro Bold" pitchFamily="2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12EC487-5248-4B9D-B3A8-3F65CEE2ADEF}"/>
              </a:ext>
            </a:extLst>
          </p:cNvPr>
          <p:cNvSpPr txBox="1"/>
          <p:nvPr/>
        </p:nvSpPr>
        <p:spPr>
          <a:xfrm>
            <a:off x="138896" y="6488404"/>
            <a:ext cx="83227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b="1" dirty="0">
                <a:solidFill>
                  <a:srgbClr val="1370C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H</a:t>
            </a:r>
            <a:r>
              <a:rPr lang="en-US" altLang="ko-KR" sz="1200" b="1" dirty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AI 2021</a:t>
            </a:r>
            <a:endParaRPr lang="ko-KR" altLang="en-US" sz="12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6369838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push dir="u"/>
      </p:transition>
    </mc:Choice>
    <mc:Fallback xmlns="">
      <p:transition>
        <p:push dir="u"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>
            <a:extLst>
              <a:ext uri="{FF2B5EF4-FFF2-40B4-BE49-F238E27FC236}">
                <a16:creationId xmlns:a16="http://schemas.microsoft.com/office/drawing/2014/main" id="{0695ABC2-81A7-43CE-98FF-67561A41487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15664"/>
          <a:stretch/>
        </p:blipFill>
        <p:spPr>
          <a:xfrm>
            <a:off x="7564504" y="0"/>
            <a:ext cx="4627495" cy="6858000"/>
          </a:xfrm>
          <a:prstGeom prst="rect">
            <a:avLst/>
          </a:prstGeom>
        </p:spPr>
      </p:pic>
      <p:grpSp>
        <p:nvGrpSpPr>
          <p:cNvPr id="2" name="그룹 1">
            <a:extLst>
              <a:ext uri="{FF2B5EF4-FFF2-40B4-BE49-F238E27FC236}">
                <a16:creationId xmlns:a16="http://schemas.microsoft.com/office/drawing/2014/main" id="{D3258CF1-07D1-478B-8DFE-58B9648504AD}"/>
              </a:ext>
            </a:extLst>
          </p:cNvPr>
          <p:cNvGrpSpPr/>
          <p:nvPr/>
        </p:nvGrpSpPr>
        <p:grpSpPr>
          <a:xfrm>
            <a:off x="971175" y="2380328"/>
            <a:ext cx="5815812" cy="2097343"/>
            <a:chOff x="1311153" y="1231433"/>
            <a:chExt cx="5815812" cy="2097343"/>
          </a:xfrm>
        </p:grpSpPr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3914688D-6F07-9F40-8196-D7F15E4679DD}"/>
                </a:ext>
              </a:extLst>
            </p:cNvPr>
            <p:cNvSpPr txBox="1"/>
            <p:nvPr/>
          </p:nvSpPr>
          <p:spPr>
            <a:xfrm>
              <a:off x="1435983" y="1241096"/>
              <a:ext cx="569098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800" b="1" dirty="0">
                  <a:solidFill>
                    <a:srgbClr val="0070C0"/>
                  </a:solidFill>
                  <a:latin typeface="KoPubWorldDotum_Pro Bold" panose="00000800000000000000" pitchFamily="50" charset="-127"/>
                  <a:ea typeface="KoPubWorldDotum_Pro Bold" panose="00000800000000000000" pitchFamily="50" charset="-127"/>
                  <a:cs typeface="KoPubWorldDotum_Pro Bold" panose="00000800000000000000" pitchFamily="50" charset="-127"/>
                </a:rPr>
                <a:t>10.1 </a:t>
              </a:r>
              <a:r>
                <a:rPr lang="ko-KR" altLang="en-US" sz="2800" b="1" dirty="0">
                  <a:solidFill>
                    <a:srgbClr val="0070C0"/>
                  </a:solidFill>
                  <a:latin typeface="KoPubWorldDotum_Pro Bold" panose="00000800000000000000" pitchFamily="50" charset="-127"/>
                  <a:ea typeface="KoPubWorldDotum_Pro Bold" panose="00000800000000000000" pitchFamily="50" charset="-127"/>
                  <a:cs typeface="KoPubWorldDotum_Pro Bold" panose="00000800000000000000" pitchFamily="50" charset="-127"/>
                </a:rPr>
                <a:t>생물학적 뉴런에서 인공 뉴런까지</a:t>
              </a:r>
              <a:endParaRPr lang="ko-KR" altLang="en-US" sz="2800" b="1" dirty="0">
                <a:latin typeface="KoPubWorldDotum_Pro Bold" panose="00000800000000000000" pitchFamily="50" charset="-127"/>
                <a:ea typeface="KoPubWorldDotum_Pro Bold" panose="00000800000000000000" pitchFamily="50" charset="-127"/>
                <a:cs typeface="KoPubWorldDotum_Pro Bold" panose="00000800000000000000" pitchFamily="50" charset="-127"/>
              </a:endParaRPr>
            </a:p>
          </p:txBody>
        </p:sp>
        <p:sp>
          <p:nvSpPr>
            <p:cNvPr id="14" name="직사각형 13">
              <a:extLst>
                <a:ext uri="{FF2B5EF4-FFF2-40B4-BE49-F238E27FC236}">
                  <a16:creationId xmlns:a16="http://schemas.microsoft.com/office/drawing/2014/main" id="{9B030700-7EB9-A242-B00A-22695CA1CC87}"/>
                </a:ext>
              </a:extLst>
            </p:cNvPr>
            <p:cNvSpPr/>
            <p:nvPr/>
          </p:nvSpPr>
          <p:spPr>
            <a:xfrm>
              <a:off x="1311153" y="1231433"/>
              <a:ext cx="42922" cy="477284"/>
            </a:xfrm>
            <a:prstGeom prst="rect">
              <a:avLst/>
            </a:prstGeom>
            <a:solidFill>
              <a:srgbClr val="13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6D6BF6C0-CC04-6246-8536-C812A49B878D}"/>
                </a:ext>
              </a:extLst>
            </p:cNvPr>
            <p:cNvSpPr txBox="1"/>
            <p:nvPr/>
          </p:nvSpPr>
          <p:spPr>
            <a:xfrm>
              <a:off x="1435983" y="2023326"/>
              <a:ext cx="569098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800" b="1" dirty="0">
                  <a:solidFill>
                    <a:srgbClr val="0070C0"/>
                  </a:solidFill>
                  <a:latin typeface="KoPubWorldDotum_Pro Bold" panose="00000800000000000000" pitchFamily="50" charset="-127"/>
                  <a:ea typeface="KoPubWorldDotum_Pro Bold" panose="00000800000000000000" pitchFamily="50" charset="-127"/>
                  <a:cs typeface="KoPubWorldDotum_Pro Bold" panose="00000800000000000000" pitchFamily="50" charset="-127"/>
                </a:rPr>
                <a:t>10.2 </a:t>
              </a:r>
              <a:r>
                <a:rPr lang="ko-KR" altLang="en-US" sz="2800" b="1" dirty="0" err="1">
                  <a:solidFill>
                    <a:srgbClr val="0070C0"/>
                  </a:solidFill>
                  <a:latin typeface="KoPubWorldDotum_Pro Bold" panose="00000800000000000000" pitchFamily="50" charset="-127"/>
                  <a:ea typeface="KoPubWorldDotum_Pro Bold" panose="00000800000000000000" pitchFamily="50" charset="-127"/>
                  <a:cs typeface="KoPubWorldDotum_Pro Bold" panose="00000800000000000000" pitchFamily="50" charset="-127"/>
                </a:rPr>
                <a:t>케라스로</a:t>
              </a:r>
              <a:r>
                <a:rPr lang="ko-KR" altLang="en-US" sz="2800" b="1" dirty="0">
                  <a:solidFill>
                    <a:srgbClr val="0070C0"/>
                  </a:solidFill>
                  <a:latin typeface="KoPubWorldDotum_Pro Bold" panose="00000800000000000000" pitchFamily="50" charset="-127"/>
                  <a:ea typeface="KoPubWorldDotum_Pro Bold" panose="00000800000000000000" pitchFamily="50" charset="-127"/>
                  <a:cs typeface="KoPubWorldDotum_Pro Bold" panose="00000800000000000000" pitchFamily="50" charset="-127"/>
                </a:rPr>
                <a:t> </a:t>
              </a:r>
              <a:r>
                <a:rPr lang="ko-KR" altLang="en-US" sz="2800" b="1" dirty="0" err="1">
                  <a:solidFill>
                    <a:srgbClr val="0070C0"/>
                  </a:solidFill>
                  <a:latin typeface="KoPubWorldDotum_Pro Bold" panose="00000800000000000000" pitchFamily="50" charset="-127"/>
                  <a:ea typeface="KoPubWorldDotum_Pro Bold" panose="00000800000000000000" pitchFamily="50" charset="-127"/>
                  <a:cs typeface="KoPubWorldDotum_Pro Bold" panose="00000800000000000000" pitchFamily="50" charset="-127"/>
                </a:rPr>
                <a:t>다충</a:t>
              </a:r>
              <a:r>
                <a:rPr lang="ko-KR" altLang="en-US" sz="2800" b="1" dirty="0">
                  <a:solidFill>
                    <a:srgbClr val="0070C0"/>
                  </a:solidFill>
                  <a:latin typeface="KoPubWorldDotum_Pro Bold" panose="00000800000000000000" pitchFamily="50" charset="-127"/>
                  <a:ea typeface="KoPubWorldDotum_Pro Bold" panose="00000800000000000000" pitchFamily="50" charset="-127"/>
                  <a:cs typeface="KoPubWorldDotum_Pro Bold" panose="00000800000000000000" pitchFamily="50" charset="-127"/>
                </a:rPr>
                <a:t> </a:t>
              </a:r>
              <a:r>
                <a:rPr lang="ko-KR" altLang="en-US" sz="2800" b="1" dirty="0" err="1">
                  <a:solidFill>
                    <a:srgbClr val="0070C0"/>
                  </a:solidFill>
                  <a:latin typeface="KoPubWorldDotum_Pro Bold" panose="00000800000000000000" pitchFamily="50" charset="-127"/>
                  <a:ea typeface="KoPubWorldDotum_Pro Bold" panose="00000800000000000000" pitchFamily="50" charset="-127"/>
                  <a:cs typeface="KoPubWorldDotum_Pro Bold" panose="00000800000000000000" pitchFamily="50" charset="-127"/>
                </a:rPr>
                <a:t>퍼셉트론</a:t>
              </a:r>
              <a:r>
                <a:rPr lang="ko-KR" altLang="en-US" sz="2800" b="1" dirty="0">
                  <a:solidFill>
                    <a:srgbClr val="0070C0"/>
                  </a:solidFill>
                  <a:latin typeface="KoPubWorldDotum_Pro Bold" panose="00000800000000000000" pitchFamily="50" charset="-127"/>
                  <a:ea typeface="KoPubWorldDotum_Pro Bold" panose="00000800000000000000" pitchFamily="50" charset="-127"/>
                  <a:cs typeface="KoPubWorldDotum_Pro Bold" panose="00000800000000000000" pitchFamily="50" charset="-127"/>
                </a:rPr>
                <a:t> 구현하기</a:t>
              </a:r>
              <a:endParaRPr lang="en-US" altLang="ko-KR" sz="2800" b="1" dirty="0">
                <a:solidFill>
                  <a:srgbClr val="0070C0"/>
                </a:solidFill>
                <a:latin typeface="KoPubWorldDotum_Pro Bold" panose="00000800000000000000" pitchFamily="50" charset="-127"/>
                <a:ea typeface="KoPubWorldDotum_Pro Bold" panose="00000800000000000000" pitchFamily="50" charset="-127"/>
                <a:cs typeface="KoPubWorldDotum_Pro Bold" panose="00000800000000000000" pitchFamily="50" charset="-127"/>
              </a:endParaRPr>
            </a:p>
          </p:txBody>
        </p:sp>
        <p:sp>
          <p:nvSpPr>
            <p:cNvPr id="16" name="직사각형 15">
              <a:extLst>
                <a:ext uri="{FF2B5EF4-FFF2-40B4-BE49-F238E27FC236}">
                  <a16:creationId xmlns:a16="http://schemas.microsoft.com/office/drawing/2014/main" id="{FE9A15BE-CC1D-9C4B-8BDF-EA4BB4601CD7}"/>
                </a:ext>
              </a:extLst>
            </p:cNvPr>
            <p:cNvSpPr/>
            <p:nvPr/>
          </p:nvSpPr>
          <p:spPr>
            <a:xfrm>
              <a:off x="1311153" y="2020316"/>
              <a:ext cx="42922" cy="477284"/>
            </a:xfrm>
            <a:prstGeom prst="rect">
              <a:avLst/>
            </a:prstGeom>
            <a:solidFill>
              <a:srgbClr val="13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846AE9BA-4357-4DA9-8B36-F39731737C48}"/>
                </a:ext>
              </a:extLst>
            </p:cNvPr>
            <p:cNvSpPr txBox="1"/>
            <p:nvPr/>
          </p:nvSpPr>
          <p:spPr>
            <a:xfrm>
              <a:off x="1435983" y="2805556"/>
              <a:ext cx="5586786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800" b="1" dirty="0">
                  <a:solidFill>
                    <a:srgbClr val="0070C0"/>
                  </a:solidFill>
                  <a:latin typeface="KoPubWorldDotum_Pro Bold" panose="00000800000000000000" pitchFamily="50" charset="-127"/>
                  <a:ea typeface="KoPubWorldDotum_Pro Bold" panose="00000800000000000000" pitchFamily="50" charset="-127"/>
                  <a:cs typeface="KoPubWorldDotum_Pro Bold" panose="00000800000000000000" pitchFamily="50" charset="-127"/>
                </a:rPr>
                <a:t>10.3 </a:t>
              </a:r>
              <a:r>
                <a:rPr lang="ko-KR" altLang="en-US" sz="2800" b="1" dirty="0">
                  <a:solidFill>
                    <a:srgbClr val="0070C0"/>
                  </a:solidFill>
                  <a:latin typeface="KoPubWorldDotum_Pro Bold" panose="00000800000000000000" pitchFamily="50" charset="-127"/>
                  <a:ea typeface="KoPubWorldDotum_Pro Bold" panose="00000800000000000000" pitchFamily="50" charset="-127"/>
                  <a:cs typeface="KoPubWorldDotum_Pro Bold" panose="00000800000000000000" pitchFamily="50" charset="-127"/>
                </a:rPr>
                <a:t>신경망 </a:t>
              </a:r>
              <a:r>
                <a:rPr lang="ko-KR" altLang="en-US" sz="2800" b="1" dirty="0" err="1">
                  <a:solidFill>
                    <a:srgbClr val="0070C0"/>
                  </a:solidFill>
                  <a:latin typeface="KoPubWorldDotum_Pro Bold" panose="00000800000000000000" pitchFamily="50" charset="-127"/>
                  <a:ea typeface="KoPubWorldDotum_Pro Bold" panose="00000800000000000000" pitchFamily="50" charset="-127"/>
                  <a:cs typeface="KoPubWorldDotum_Pro Bold" panose="00000800000000000000" pitchFamily="50" charset="-127"/>
                </a:rPr>
                <a:t>하이퍼파라미터</a:t>
              </a:r>
              <a:r>
                <a:rPr lang="ko-KR" altLang="en-US" sz="2800" b="1" dirty="0">
                  <a:solidFill>
                    <a:srgbClr val="0070C0"/>
                  </a:solidFill>
                  <a:latin typeface="KoPubWorldDotum_Pro Bold" panose="00000800000000000000" pitchFamily="50" charset="-127"/>
                  <a:ea typeface="KoPubWorldDotum_Pro Bold" panose="00000800000000000000" pitchFamily="50" charset="-127"/>
                  <a:cs typeface="KoPubWorldDotum_Pro Bold" panose="00000800000000000000" pitchFamily="50" charset="-127"/>
                </a:rPr>
                <a:t> 튜닝하기</a:t>
              </a:r>
              <a:endParaRPr lang="en-US" altLang="ko-KR" sz="2800" b="1" dirty="0">
                <a:solidFill>
                  <a:srgbClr val="0070C0"/>
                </a:solidFill>
                <a:latin typeface="KoPubWorldDotum_Pro Bold" panose="00000800000000000000" pitchFamily="50" charset="-127"/>
                <a:ea typeface="KoPubWorldDotum_Pro Bold" panose="00000800000000000000" pitchFamily="50" charset="-127"/>
                <a:cs typeface="KoPubWorldDotum_Pro Bold" panose="00000800000000000000" pitchFamily="50" charset="-127"/>
              </a:endParaRPr>
            </a:p>
          </p:txBody>
        </p:sp>
        <p:sp>
          <p:nvSpPr>
            <p:cNvPr id="18" name="직사각형 17">
              <a:extLst>
                <a:ext uri="{FF2B5EF4-FFF2-40B4-BE49-F238E27FC236}">
                  <a16:creationId xmlns:a16="http://schemas.microsoft.com/office/drawing/2014/main" id="{46FD547F-2F8D-46C8-AE2C-A4FE6545DD5E}"/>
                </a:ext>
              </a:extLst>
            </p:cNvPr>
            <p:cNvSpPr/>
            <p:nvPr/>
          </p:nvSpPr>
          <p:spPr>
            <a:xfrm>
              <a:off x="1311153" y="2805557"/>
              <a:ext cx="42922" cy="477284"/>
            </a:xfrm>
            <a:prstGeom prst="rect">
              <a:avLst/>
            </a:prstGeom>
            <a:solidFill>
              <a:srgbClr val="13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</p:grpSp>
      <p:sp>
        <p:nvSpPr>
          <p:cNvPr id="36" name="TextBox 35">
            <a:extLst>
              <a:ext uri="{FF2B5EF4-FFF2-40B4-BE49-F238E27FC236}">
                <a16:creationId xmlns:a16="http://schemas.microsoft.com/office/drawing/2014/main" id="{1D748083-3EDB-E946-9C16-BABD561DC676}"/>
              </a:ext>
            </a:extLst>
          </p:cNvPr>
          <p:cNvSpPr txBox="1"/>
          <p:nvPr/>
        </p:nvSpPr>
        <p:spPr>
          <a:xfrm>
            <a:off x="8685954" y="2944136"/>
            <a:ext cx="2440092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6000" b="1" dirty="0">
                <a:solidFill>
                  <a:schemeClr val="bg1"/>
                </a:solidFill>
                <a:latin typeface="KoPubWorldDotum_Pro Bold" pitchFamily="2" charset="-127"/>
                <a:ea typeface="KoPubWorldDotum_Pro Bold" pitchFamily="2" charset="-127"/>
                <a:cs typeface="KoPubWorldDotum_Pro Bold" pitchFamily="2" charset="-127"/>
              </a:rPr>
              <a:t>INDEX</a:t>
            </a:r>
            <a:endParaRPr kumimoji="1" lang="ko-Kore-KR" altLang="en-US" sz="6000" b="1" dirty="0">
              <a:solidFill>
                <a:schemeClr val="bg1"/>
              </a:solidFill>
              <a:latin typeface="KoPubWorldDotum_Pro Bold" pitchFamily="2" charset="-127"/>
              <a:ea typeface="KoPubWorldDotum_Pro Bold" pitchFamily="2" charset="-127"/>
              <a:cs typeface="KoPubWorldDotum_Pro Bold" pitchFamily="2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12EC487-5248-4B9D-B3A8-3F65CEE2ADEF}"/>
              </a:ext>
            </a:extLst>
          </p:cNvPr>
          <p:cNvSpPr txBox="1"/>
          <p:nvPr/>
        </p:nvSpPr>
        <p:spPr>
          <a:xfrm>
            <a:off x="138896" y="6488404"/>
            <a:ext cx="83227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b="1" dirty="0">
                <a:solidFill>
                  <a:srgbClr val="1370C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H</a:t>
            </a:r>
            <a:r>
              <a:rPr lang="en-US" altLang="ko-KR" sz="1200" b="1" dirty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AI 2021</a:t>
            </a:r>
            <a:endParaRPr lang="ko-KR" altLang="en-US" sz="12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6967491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push dir="u"/>
      </p:transition>
    </mc:Choice>
    <mc:Fallback xmlns="">
      <p:transition>
        <p:push dir="u"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95C01133-E754-42B0-8E46-4A8BA40051E8}"/>
              </a:ext>
            </a:extLst>
          </p:cNvPr>
          <p:cNvSpPr txBox="1"/>
          <p:nvPr/>
        </p:nvSpPr>
        <p:spPr>
          <a:xfrm>
            <a:off x="881973" y="494874"/>
            <a:ext cx="571342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10.1 </a:t>
            </a:r>
            <a:r>
              <a:rPr lang="ko-KR" altLang="en-US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생물학적 뉴런에서 인공 뉴런까지</a:t>
            </a:r>
            <a:endParaRPr lang="ko-KR" altLang="en-US" sz="28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6505A11C-6CB4-5443-B4EA-C6942557DACE}"/>
              </a:ext>
            </a:extLst>
          </p:cNvPr>
          <p:cNvSpPr/>
          <p:nvPr/>
        </p:nvSpPr>
        <p:spPr>
          <a:xfrm>
            <a:off x="777240" y="494874"/>
            <a:ext cx="45719" cy="464868"/>
          </a:xfrm>
          <a:prstGeom prst="rect">
            <a:avLst/>
          </a:prstGeom>
          <a:solidFill>
            <a:srgbClr val="13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1BF0BD1-08DB-497D-9CD6-6B4FBF587BA6}"/>
              </a:ext>
            </a:extLst>
          </p:cNvPr>
          <p:cNvSpPr txBox="1"/>
          <p:nvPr/>
        </p:nvSpPr>
        <p:spPr>
          <a:xfrm>
            <a:off x="138896" y="6488404"/>
            <a:ext cx="83227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b="1" dirty="0">
                <a:solidFill>
                  <a:srgbClr val="1370C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H</a:t>
            </a:r>
            <a:r>
              <a:rPr lang="en-US" altLang="ko-KR" sz="1200" b="1" dirty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AI 2021</a:t>
            </a:r>
            <a:endParaRPr lang="ko-KR" altLang="en-US" sz="12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93F24F23-9C25-4AF9-A246-AECDFBE2380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16257" y="1838529"/>
            <a:ext cx="4957928" cy="3180942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47A9215C-6E5B-4C26-B02A-4FF29B67407E}"/>
              </a:ext>
            </a:extLst>
          </p:cNvPr>
          <p:cNvSpPr txBox="1"/>
          <p:nvPr/>
        </p:nvSpPr>
        <p:spPr>
          <a:xfrm>
            <a:off x="670603" y="1095875"/>
            <a:ext cx="10646896" cy="390863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수상돌기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(dendrite): 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나뭇가지 모양 돌기</a:t>
            </a:r>
            <a:b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</a:b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	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 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입력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(input)</a:t>
            </a: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ko-KR" altLang="en-US" sz="2400" dirty="0" err="1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축삭돌기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(axon): 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아주 긴 돌기 한 개</a:t>
            </a:r>
            <a:b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</a:b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	 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출력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(output)</a:t>
            </a: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활동전위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 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또는 신호 등의 전기적 자극을</a:t>
            </a:r>
            <a:b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</a:b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받으면 </a:t>
            </a:r>
            <a:r>
              <a:rPr lang="ko-KR" altLang="en-US" sz="2400" dirty="0" err="1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축삭돌기를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 따라 시냅스가</a:t>
            </a:r>
            <a:b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</a:b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화학적 신호를 발생하게 함</a:t>
            </a:r>
            <a:endParaRPr lang="en-US" altLang="ko-KR" sz="2400" dirty="0">
              <a:solidFill>
                <a:srgbClr val="00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Wingdings" panose="05000000000000000000" pitchFamily="2" charset="2"/>
            </a:endParaRPr>
          </a:p>
        </p:txBody>
      </p:sp>
    </p:spTree>
    <p:extLst>
      <p:ext uri="{BB962C8B-B14F-4D97-AF65-F5344CB8AC3E}">
        <p14:creationId xmlns:p14="http://schemas.microsoft.com/office/powerpoint/2010/main" val="48434923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95C01133-E754-42B0-8E46-4A8BA40051E8}"/>
              </a:ext>
            </a:extLst>
          </p:cNvPr>
          <p:cNvSpPr txBox="1"/>
          <p:nvPr/>
        </p:nvSpPr>
        <p:spPr>
          <a:xfrm>
            <a:off x="881973" y="494874"/>
            <a:ext cx="571342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10.1 </a:t>
            </a:r>
            <a:r>
              <a:rPr lang="ko-KR" altLang="en-US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생물학적 뉴런에서 인공 뉴런까지</a:t>
            </a:r>
            <a:endParaRPr lang="ko-KR" altLang="en-US" sz="28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6505A11C-6CB4-5443-B4EA-C6942557DACE}"/>
              </a:ext>
            </a:extLst>
          </p:cNvPr>
          <p:cNvSpPr/>
          <p:nvPr/>
        </p:nvSpPr>
        <p:spPr>
          <a:xfrm>
            <a:off x="777240" y="494874"/>
            <a:ext cx="45719" cy="464868"/>
          </a:xfrm>
          <a:prstGeom prst="rect">
            <a:avLst/>
          </a:prstGeom>
          <a:solidFill>
            <a:srgbClr val="13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1BF0BD1-08DB-497D-9CD6-6B4FBF587BA6}"/>
              </a:ext>
            </a:extLst>
          </p:cNvPr>
          <p:cNvSpPr txBox="1"/>
          <p:nvPr/>
        </p:nvSpPr>
        <p:spPr>
          <a:xfrm>
            <a:off x="138896" y="6488404"/>
            <a:ext cx="83227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b="1" dirty="0">
                <a:solidFill>
                  <a:srgbClr val="1370C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H</a:t>
            </a:r>
            <a:r>
              <a:rPr lang="en-US" altLang="ko-KR" sz="1200" b="1" dirty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AI 2021</a:t>
            </a:r>
            <a:endParaRPr lang="ko-KR" altLang="en-US" sz="12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7A9215C-6E5B-4C26-B02A-4FF29B67407E}"/>
              </a:ext>
            </a:extLst>
          </p:cNvPr>
          <p:cNvSpPr txBox="1"/>
          <p:nvPr/>
        </p:nvSpPr>
        <p:spPr>
          <a:xfrm>
            <a:off x="670603" y="1095875"/>
            <a:ext cx="10646896" cy="280063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인공 뉴런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(artificial neuron)</a:t>
            </a:r>
          </a:p>
          <a:p>
            <a:pPr>
              <a:lnSpc>
                <a:spcPct val="150000"/>
              </a:lnSpc>
            </a:pPr>
            <a:r>
              <a:rPr lang="ko-KR" altLang="en-US" sz="2400" dirty="0" err="1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생물학뉴런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 개념에 착안하여 만들어진 개념</a:t>
            </a:r>
            <a:endParaRPr lang="en-US" altLang="ko-KR" sz="2400" dirty="0">
              <a:solidFill>
                <a:srgbClr val="00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Wingdings" panose="05000000000000000000" pitchFamily="2" charset="2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à"/>
            </a:pP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하나 이상의 이진 입력과 이진 출력 하나를 가짐</a:t>
            </a:r>
            <a:endParaRPr lang="en-US" altLang="ko-KR" sz="2400" dirty="0">
              <a:solidFill>
                <a:srgbClr val="00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Wingdings" panose="05000000000000000000" pitchFamily="2" charset="2"/>
            </a:endParaRP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입력이 일정 개수만큼 활성화되었을 때 출력을 내보낸다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.</a:t>
            </a: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인공 뉴런 네트워크를 만들어 어떤 논리 명제도 계산할 수 있음이 밝혀졌다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.</a:t>
            </a:r>
          </a:p>
        </p:txBody>
      </p:sp>
      <p:pic>
        <p:nvPicPr>
          <p:cNvPr id="4" name="그림 3" descr="텍스트, 시계이(가) 표시된 사진&#10;&#10;자동 생성된 설명">
            <a:extLst>
              <a:ext uri="{FF2B5EF4-FFF2-40B4-BE49-F238E27FC236}">
                <a16:creationId xmlns:a16="http://schemas.microsoft.com/office/drawing/2014/main" id="{DA98A650-741D-4842-9AED-69E7595A4D3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99056" y="3974294"/>
            <a:ext cx="6589989" cy="2261654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FD776757-2306-42BA-B250-4E8C6C6014C7}"/>
              </a:ext>
            </a:extLst>
          </p:cNvPr>
          <p:cNvSpPr txBox="1"/>
          <p:nvPr/>
        </p:nvSpPr>
        <p:spPr>
          <a:xfrm>
            <a:off x="2525838" y="6363126"/>
            <a:ext cx="782023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b="1" dirty="0" err="1">
                <a:solidFill>
                  <a:srgbClr val="0070C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항등함수</a:t>
            </a:r>
            <a:r>
              <a:rPr lang="ko-KR" altLang="en-US" sz="1800" b="1" dirty="0">
                <a:solidFill>
                  <a:srgbClr val="0070C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        논리곱 연산          논리합 연산        복잡한 논리명제</a:t>
            </a:r>
            <a:endParaRPr lang="ko-KR" altLang="en-US" b="1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935792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95C01133-E754-42B0-8E46-4A8BA40051E8}"/>
              </a:ext>
            </a:extLst>
          </p:cNvPr>
          <p:cNvSpPr txBox="1"/>
          <p:nvPr/>
        </p:nvSpPr>
        <p:spPr>
          <a:xfrm>
            <a:off x="881973" y="494874"/>
            <a:ext cx="571342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10.1 </a:t>
            </a:r>
            <a:r>
              <a:rPr lang="ko-KR" altLang="en-US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생물학적 뉴런에서 인공 뉴런까지</a:t>
            </a:r>
            <a:endParaRPr lang="ko-KR" altLang="en-US" sz="28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6505A11C-6CB4-5443-B4EA-C6942557DACE}"/>
              </a:ext>
            </a:extLst>
          </p:cNvPr>
          <p:cNvSpPr/>
          <p:nvPr/>
        </p:nvSpPr>
        <p:spPr>
          <a:xfrm>
            <a:off x="777240" y="494874"/>
            <a:ext cx="45719" cy="464868"/>
          </a:xfrm>
          <a:prstGeom prst="rect">
            <a:avLst/>
          </a:prstGeom>
          <a:solidFill>
            <a:srgbClr val="13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1BF0BD1-08DB-497D-9CD6-6B4FBF587BA6}"/>
              </a:ext>
            </a:extLst>
          </p:cNvPr>
          <p:cNvSpPr txBox="1"/>
          <p:nvPr/>
        </p:nvSpPr>
        <p:spPr>
          <a:xfrm>
            <a:off x="138896" y="6488404"/>
            <a:ext cx="83227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b="1" dirty="0">
                <a:solidFill>
                  <a:srgbClr val="1370C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H</a:t>
            </a:r>
            <a:r>
              <a:rPr lang="en-US" altLang="ko-KR" sz="1200" b="1" dirty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AI 2021</a:t>
            </a:r>
            <a:endParaRPr lang="ko-KR" altLang="en-US" sz="12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7A9215C-6E5B-4C26-B02A-4FF29B67407E}"/>
              </a:ext>
            </a:extLst>
          </p:cNvPr>
          <p:cNvSpPr txBox="1"/>
          <p:nvPr/>
        </p:nvSpPr>
        <p:spPr>
          <a:xfrm>
            <a:off x="670603" y="1095875"/>
            <a:ext cx="10646896" cy="44626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400" dirty="0" err="1">
                <a:solidFill>
                  <a:srgbClr val="000000"/>
                </a:solidFill>
                <a:highlight>
                  <a:srgbClr val="FFFF00"/>
                </a:highlight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퍼셉트론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(perceptron)</a:t>
            </a:r>
          </a:p>
          <a:p>
            <a:pPr>
              <a:lnSpc>
                <a:spcPct val="150000"/>
              </a:lnSpc>
            </a:pPr>
            <a:endParaRPr lang="en-US" altLang="ko-KR" sz="2400" dirty="0">
              <a:solidFill>
                <a:srgbClr val="00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Wingdings" panose="05000000000000000000" pitchFamily="2" charset="2"/>
            </a:endParaRP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가장 간단한 인공 신경망의 형태</a:t>
            </a:r>
            <a:endParaRPr lang="en-US" altLang="ko-KR" sz="2400" dirty="0">
              <a:solidFill>
                <a:srgbClr val="00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Wingdings" panose="05000000000000000000" pitchFamily="2" charset="2"/>
            </a:endParaRP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TLU 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또는 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LTU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라고 불리는 다른 형태의 인공 뉴런을 기반으로 함</a:t>
            </a:r>
            <a:endParaRPr lang="en-US" altLang="ko-KR" sz="2400" dirty="0">
              <a:solidFill>
                <a:srgbClr val="00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Wingdings" panose="05000000000000000000" pitchFamily="2" charset="2"/>
            </a:endParaRP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입력과 출력이 어떤 숫자이고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(non-binary), 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각각의 입력 연결은</a:t>
            </a:r>
            <a:b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</a:b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가중치와 연관되어 있다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.</a:t>
            </a: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입력의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 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가중치 합을 계산 후 그것을 계단함수에</a:t>
            </a:r>
            <a:b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</a:b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넣어 결과를 출력한다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.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DE033AD4-CF75-4969-9117-454BF4EFA5F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47236" y="4152942"/>
            <a:ext cx="4539963" cy="23354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477448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95C01133-E754-42B0-8E46-4A8BA40051E8}"/>
              </a:ext>
            </a:extLst>
          </p:cNvPr>
          <p:cNvSpPr txBox="1"/>
          <p:nvPr/>
        </p:nvSpPr>
        <p:spPr>
          <a:xfrm>
            <a:off x="881973" y="494874"/>
            <a:ext cx="571342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10.1 </a:t>
            </a:r>
            <a:r>
              <a:rPr lang="ko-KR" altLang="en-US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생물학적 뉴런에서 인공 뉴런까지</a:t>
            </a:r>
            <a:endParaRPr lang="ko-KR" altLang="en-US" sz="28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6505A11C-6CB4-5443-B4EA-C6942557DACE}"/>
              </a:ext>
            </a:extLst>
          </p:cNvPr>
          <p:cNvSpPr/>
          <p:nvPr/>
        </p:nvSpPr>
        <p:spPr>
          <a:xfrm>
            <a:off x="777240" y="494874"/>
            <a:ext cx="45719" cy="464868"/>
          </a:xfrm>
          <a:prstGeom prst="rect">
            <a:avLst/>
          </a:prstGeom>
          <a:solidFill>
            <a:srgbClr val="13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1BF0BD1-08DB-497D-9CD6-6B4FBF587BA6}"/>
              </a:ext>
            </a:extLst>
          </p:cNvPr>
          <p:cNvSpPr txBox="1"/>
          <p:nvPr/>
        </p:nvSpPr>
        <p:spPr>
          <a:xfrm>
            <a:off x="138896" y="6488404"/>
            <a:ext cx="83227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b="1" dirty="0">
                <a:solidFill>
                  <a:srgbClr val="1370C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H</a:t>
            </a:r>
            <a:r>
              <a:rPr lang="en-US" altLang="ko-KR" sz="1200" b="1" dirty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AI 2021</a:t>
            </a:r>
            <a:endParaRPr lang="ko-KR" altLang="en-US" sz="12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7A9215C-6E5B-4C26-B02A-4FF29B67407E}"/>
              </a:ext>
            </a:extLst>
          </p:cNvPr>
          <p:cNvSpPr txBox="1"/>
          <p:nvPr/>
        </p:nvSpPr>
        <p:spPr>
          <a:xfrm>
            <a:off x="670603" y="1095875"/>
            <a:ext cx="10646896" cy="58464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400" dirty="0" err="1">
                <a:solidFill>
                  <a:srgbClr val="000000"/>
                </a:solidFill>
                <a:highlight>
                  <a:srgbClr val="FFFF00"/>
                </a:highlight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퍼셉트론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(perceptron)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DE033AD4-CF75-4969-9117-454BF4EFA5F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18725" y="696452"/>
            <a:ext cx="5396556" cy="2776113"/>
          </a:xfrm>
          <a:prstGeom prst="rect">
            <a:avLst/>
          </a:prstGeom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2113C435-A124-4236-A078-FF57AE7DEEAB}"/>
                  </a:ext>
                </a:extLst>
              </p:cNvPr>
              <p:cNvSpPr txBox="1"/>
              <p:nvPr/>
            </p:nvSpPr>
            <p:spPr>
              <a:xfrm>
                <a:off x="971175" y="1823416"/>
                <a:ext cx="5822812" cy="430887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ko-KR" sz="2800" b="0" i="1" smtClean="0">
                          <a:latin typeface="Cambria Math" panose="02040503050406030204" pitchFamily="18" charset="0"/>
                        </a:rPr>
                        <m:t>𝑧</m:t>
                      </m:r>
                      <m:r>
                        <a:rPr lang="en-US" altLang="ko-KR" sz="2800" b="0" i="1" smtClean="0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altLang="ko-KR" sz="28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ko-KR" sz="2800" b="0" i="1" smtClean="0">
                              <a:latin typeface="Cambria Math" panose="02040503050406030204" pitchFamily="18" charset="0"/>
                            </a:rPr>
                            <m:t>𝑤</m:t>
                          </m:r>
                        </m:e>
                        <m:sub>
                          <m:r>
                            <a:rPr lang="en-US" altLang="ko-KR" sz="2800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sSub>
                        <m:sSubPr>
                          <m:ctrlPr>
                            <a:rPr lang="en-US" altLang="ko-KR" sz="28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ko-KR" sz="2800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altLang="ko-KR" sz="2800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lang="en-US" altLang="ko-KR" sz="2800" b="0" i="1" smtClean="0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altLang="ko-KR" sz="28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ko-KR" sz="2800" b="0" i="1" smtClean="0">
                              <a:latin typeface="Cambria Math" panose="02040503050406030204" pitchFamily="18" charset="0"/>
                            </a:rPr>
                            <m:t>𝑤</m:t>
                          </m:r>
                        </m:e>
                        <m:sub>
                          <m:r>
                            <a:rPr lang="en-US" altLang="ko-KR" sz="2800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sSub>
                        <m:sSubPr>
                          <m:ctrlPr>
                            <a:rPr lang="en-US" altLang="ko-KR" sz="28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ko-KR" sz="2800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altLang="ko-KR" sz="2800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r>
                        <a:rPr lang="en-US" altLang="ko-KR" sz="2800" b="0" i="1" smtClean="0">
                          <a:latin typeface="Cambria Math" panose="02040503050406030204" pitchFamily="18" charset="0"/>
                        </a:rPr>
                        <m:t>+…+</m:t>
                      </m:r>
                      <m:sSub>
                        <m:sSubPr>
                          <m:ctrlPr>
                            <a:rPr lang="en-US" altLang="ko-KR" sz="28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ko-KR" sz="2800" b="0" i="1" smtClean="0">
                              <a:latin typeface="Cambria Math" panose="02040503050406030204" pitchFamily="18" charset="0"/>
                            </a:rPr>
                            <m:t>𝑤</m:t>
                          </m:r>
                        </m:e>
                        <m:sub>
                          <m:r>
                            <a:rPr lang="en-US" altLang="ko-KR" sz="2800" b="0" i="1" smtClean="0">
                              <a:latin typeface="Cambria Math" panose="02040503050406030204" pitchFamily="18" charset="0"/>
                            </a:rPr>
                            <m:t>𝑛</m:t>
                          </m:r>
                        </m:sub>
                      </m:sSub>
                      <m:sSub>
                        <m:sSubPr>
                          <m:ctrlPr>
                            <a:rPr lang="en-US" altLang="ko-KR" sz="28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ko-KR" sz="2800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altLang="ko-KR" sz="2800" b="0" i="1" smtClean="0">
                              <a:latin typeface="Cambria Math" panose="02040503050406030204" pitchFamily="18" charset="0"/>
                            </a:rPr>
                            <m:t>𝑛</m:t>
                          </m:r>
                        </m:sub>
                      </m:sSub>
                      <m:r>
                        <a:rPr lang="en-US" altLang="ko-KR" sz="2800" b="0" i="1" smtClean="0">
                          <a:latin typeface="Cambria Math" panose="02040503050406030204" pitchFamily="18" charset="0"/>
                        </a:rPr>
                        <m:t>=</m:t>
                      </m:r>
                      <m:sSup>
                        <m:sSupPr>
                          <m:ctrlPr>
                            <a:rPr lang="en-US" altLang="ko-KR" sz="2800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ko-KR" sz="2800" b="1" i="1" smtClean="0">
                              <a:latin typeface="Cambria Math" panose="02040503050406030204" pitchFamily="18" charset="0"/>
                            </a:rPr>
                            <m:t>𝒙</m:t>
                          </m:r>
                        </m:e>
                        <m:sup>
                          <m:r>
                            <a:rPr lang="en-US" altLang="ko-KR" sz="2800" b="0" i="1" smtClean="0">
                              <a:latin typeface="Cambria Math" panose="02040503050406030204" pitchFamily="18" charset="0"/>
                            </a:rPr>
                            <m:t>𝑇</m:t>
                          </m:r>
                        </m:sup>
                      </m:sSup>
                      <m:r>
                        <a:rPr lang="en-US" altLang="ko-KR" sz="2800" b="1" i="1" smtClean="0">
                          <a:latin typeface="Cambria Math" panose="02040503050406030204" pitchFamily="18" charset="0"/>
                        </a:rPr>
                        <m:t>𝒘</m:t>
                      </m:r>
                    </m:oMath>
                  </m:oMathPara>
                </a14:m>
                <a:endParaRPr lang="ko-KR" altLang="en-US" sz="2800" b="1" dirty="0"/>
              </a:p>
            </p:txBody>
          </p:sp>
        </mc:Choice>
        <mc:Fallback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2113C435-A124-4236-A078-FF57AE7DEEA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71175" y="1823416"/>
                <a:ext cx="5822812" cy="430887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D91A9866-564A-4EF9-9F3B-9622D247F44E}"/>
                  </a:ext>
                </a:extLst>
              </p:cNvPr>
              <p:cNvSpPr txBox="1"/>
              <p:nvPr/>
            </p:nvSpPr>
            <p:spPr>
              <a:xfrm>
                <a:off x="971175" y="2488814"/>
                <a:ext cx="4143507" cy="430887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ko-KR" sz="28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ko-KR" sz="2800" b="1" i="1" smtClean="0">
                              <a:latin typeface="Cambria Math" panose="02040503050406030204" pitchFamily="18" charset="0"/>
                            </a:rPr>
                            <m:t>𝒉</m:t>
                          </m:r>
                        </m:e>
                        <m:sub>
                          <m:r>
                            <a:rPr lang="en-US" altLang="ko-KR" sz="2800" b="0" i="1" smtClean="0">
                              <a:latin typeface="Cambria Math" panose="02040503050406030204" pitchFamily="18" charset="0"/>
                            </a:rPr>
                            <m:t>𝑤</m:t>
                          </m:r>
                        </m:sub>
                      </m:sSub>
                      <m:d>
                        <m:dPr>
                          <m:ctrlPr>
                            <a:rPr lang="en-US" altLang="ko-KR" sz="28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altLang="ko-KR" sz="2800" b="1" i="1" smtClean="0">
                              <a:latin typeface="Cambria Math" panose="02040503050406030204" pitchFamily="18" charset="0"/>
                            </a:rPr>
                            <m:t>𝒙</m:t>
                          </m:r>
                        </m:e>
                      </m:d>
                      <m:r>
                        <a:rPr lang="en-US" altLang="ko-KR" sz="2800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altLang="ko-KR" sz="2800" b="0" i="1" smtClean="0">
                          <a:latin typeface="Cambria Math" panose="02040503050406030204" pitchFamily="18" charset="0"/>
                        </a:rPr>
                        <m:t>𝑠𝑡𝑒𝑝</m:t>
                      </m:r>
                      <m:d>
                        <m:dPr>
                          <m:ctrlPr>
                            <a:rPr lang="en-US" altLang="ko-KR" sz="28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altLang="ko-KR" sz="2800" b="0" i="1" smtClean="0">
                              <a:latin typeface="Cambria Math" panose="02040503050406030204" pitchFamily="18" charset="0"/>
                            </a:rPr>
                            <m:t>𝑧</m:t>
                          </m:r>
                        </m:e>
                      </m:d>
                      <m:r>
                        <a:rPr lang="en-US" altLang="ko-KR" sz="2800" b="0" i="1" smtClean="0">
                          <a:latin typeface="Cambria Math" panose="02040503050406030204" pitchFamily="18" charset="0"/>
                        </a:rPr>
                        <m:t>, </m:t>
                      </m:r>
                      <m:r>
                        <a:rPr lang="en-US" altLang="ko-KR" sz="2800" b="0" i="1" smtClean="0">
                          <a:latin typeface="Cambria Math" panose="02040503050406030204" pitchFamily="18" charset="0"/>
                        </a:rPr>
                        <m:t>𝑧</m:t>
                      </m:r>
                      <m:r>
                        <a:rPr lang="en-US" altLang="ko-KR" sz="2800" b="0" i="1" smtClean="0">
                          <a:latin typeface="Cambria Math" panose="02040503050406030204" pitchFamily="18" charset="0"/>
                        </a:rPr>
                        <m:t>=</m:t>
                      </m:r>
                      <m:sSup>
                        <m:sSupPr>
                          <m:ctrlPr>
                            <a:rPr lang="en-US" altLang="ko-KR" sz="2800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ko-KR" sz="2800" b="1" i="1" smtClean="0">
                              <a:latin typeface="Cambria Math" panose="02040503050406030204" pitchFamily="18" charset="0"/>
                            </a:rPr>
                            <m:t>𝒙</m:t>
                          </m:r>
                        </m:e>
                        <m:sup>
                          <m:r>
                            <a:rPr lang="en-US" altLang="ko-KR" sz="2800" b="0" i="1" smtClean="0">
                              <a:latin typeface="Cambria Math" panose="02040503050406030204" pitchFamily="18" charset="0"/>
                            </a:rPr>
                            <m:t>𝑇</m:t>
                          </m:r>
                        </m:sup>
                      </m:sSup>
                      <m:r>
                        <a:rPr lang="en-US" altLang="ko-KR" sz="2800" b="1" i="1" smtClean="0">
                          <a:latin typeface="Cambria Math" panose="02040503050406030204" pitchFamily="18" charset="0"/>
                        </a:rPr>
                        <m:t>𝒘</m:t>
                      </m:r>
                    </m:oMath>
                  </m:oMathPara>
                </a14:m>
                <a:endParaRPr lang="ko-KR" altLang="en-US" sz="2800" b="1" dirty="0"/>
              </a:p>
            </p:txBody>
          </p:sp>
        </mc:Choice>
        <mc:Fallback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D91A9866-564A-4EF9-9F3B-9622D247F44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71175" y="2488814"/>
                <a:ext cx="4143507" cy="430887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2" name="TextBox 11">
            <a:extLst>
              <a:ext uri="{FF2B5EF4-FFF2-40B4-BE49-F238E27FC236}">
                <a16:creationId xmlns:a16="http://schemas.microsoft.com/office/drawing/2014/main" id="{F18E5A00-FD3A-4732-ACFB-CDAAF2581F75}"/>
              </a:ext>
            </a:extLst>
          </p:cNvPr>
          <p:cNvSpPr txBox="1"/>
          <p:nvPr/>
        </p:nvSpPr>
        <p:spPr>
          <a:xfrm>
            <a:off x="670603" y="3353653"/>
            <a:ext cx="10646896" cy="58464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400" dirty="0">
                <a:solidFill>
                  <a:srgbClr val="000000"/>
                </a:solidFill>
                <a:highlight>
                  <a:srgbClr val="C0C0C0"/>
                </a:highlight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계단함수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(step function)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D250231-2D59-4F2D-8522-F6B41C9940E9}"/>
              </a:ext>
            </a:extLst>
          </p:cNvPr>
          <p:cNvSpPr txBox="1"/>
          <p:nvPr/>
        </p:nvSpPr>
        <p:spPr>
          <a:xfrm>
            <a:off x="1102118" y="4020315"/>
            <a:ext cx="4466475" cy="16926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>
              <a:lnSpc>
                <a:spcPct val="150000"/>
              </a:lnSpc>
              <a:buAutoNum type="arabicParenR"/>
            </a:pP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Heaviside step function</a:t>
            </a:r>
          </a:p>
          <a:p>
            <a:pPr marL="457200" indent="-457200">
              <a:lnSpc>
                <a:spcPct val="150000"/>
              </a:lnSpc>
              <a:buAutoNum type="arabicParenR"/>
            </a:pPr>
            <a:endParaRPr lang="en-US" altLang="ko-KR" sz="2400" dirty="0">
              <a:solidFill>
                <a:srgbClr val="00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Wingdings" panose="05000000000000000000" pitchFamily="2" charset="2"/>
            </a:endParaRPr>
          </a:p>
          <a:p>
            <a:pPr marL="457200" indent="-457200">
              <a:lnSpc>
                <a:spcPct val="150000"/>
              </a:lnSpc>
              <a:buAutoNum type="arabicParenR"/>
            </a:pP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Sign function</a:t>
            </a:r>
          </a:p>
        </p:txBody>
      </p:sp>
      <p:pic>
        <p:nvPicPr>
          <p:cNvPr id="6" name="그림 5" descr="텍스트, 시계이(가) 표시된 사진&#10;&#10;자동 생성된 설명">
            <a:extLst>
              <a:ext uri="{FF2B5EF4-FFF2-40B4-BE49-F238E27FC236}">
                <a16:creationId xmlns:a16="http://schemas.microsoft.com/office/drawing/2014/main" id="{07C629D6-5A9D-4B0E-9FEE-26262C44C42D}"/>
              </a:ext>
            </a:extLst>
          </p:cNvPr>
          <p:cNvPicPr>
            <a:picLocks noChangeAspect="1"/>
          </p:cNvPicPr>
          <p:nvPr/>
        </p:nvPicPr>
        <p:blipFill>
          <a:blip r:embed="rId6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5652823" y="3746048"/>
            <a:ext cx="3886064" cy="1467304"/>
          </a:xfrm>
          <a:prstGeom prst="rect">
            <a:avLst/>
          </a:prstGeom>
        </p:spPr>
      </p:pic>
      <p:pic>
        <p:nvPicPr>
          <p:cNvPr id="14" name="그림 13">
            <a:extLst>
              <a:ext uri="{FF2B5EF4-FFF2-40B4-BE49-F238E27FC236}">
                <a16:creationId xmlns:a16="http://schemas.microsoft.com/office/drawing/2014/main" id="{207DBF27-AB47-42BE-AEE3-080A5DC6567F}"/>
              </a:ext>
            </a:extLst>
          </p:cNvPr>
          <p:cNvPicPr>
            <a:picLocks noChangeAspect="1"/>
          </p:cNvPicPr>
          <p:nvPr/>
        </p:nvPicPr>
        <p:blipFill>
          <a:blip r:embed="rId7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5652823" y="4822279"/>
            <a:ext cx="3584257" cy="18796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22078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95C01133-E754-42B0-8E46-4A8BA40051E8}"/>
              </a:ext>
            </a:extLst>
          </p:cNvPr>
          <p:cNvSpPr txBox="1"/>
          <p:nvPr/>
        </p:nvSpPr>
        <p:spPr>
          <a:xfrm>
            <a:off x="881973" y="494874"/>
            <a:ext cx="571342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10.1 </a:t>
            </a:r>
            <a:r>
              <a:rPr lang="ko-KR" altLang="en-US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생물학적 뉴런에서 인공 뉴런까지</a:t>
            </a:r>
            <a:endParaRPr lang="ko-KR" altLang="en-US" sz="28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6505A11C-6CB4-5443-B4EA-C6942557DACE}"/>
              </a:ext>
            </a:extLst>
          </p:cNvPr>
          <p:cNvSpPr/>
          <p:nvPr/>
        </p:nvSpPr>
        <p:spPr>
          <a:xfrm>
            <a:off x="777240" y="494874"/>
            <a:ext cx="45719" cy="464868"/>
          </a:xfrm>
          <a:prstGeom prst="rect">
            <a:avLst/>
          </a:prstGeom>
          <a:solidFill>
            <a:srgbClr val="13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1BF0BD1-08DB-497D-9CD6-6B4FBF587BA6}"/>
              </a:ext>
            </a:extLst>
          </p:cNvPr>
          <p:cNvSpPr txBox="1"/>
          <p:nvPr/>
        </p:nvSpPr>
        <p:spPr>
          <a:xfrm>
            <a:off x="138896" y="6488404"/>
            <a:ext cx="83227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b="1" dirty="0">
                <a:solidFill>
                  <a:srgbClr val="1370C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H</a:t>
            </a:r>
            <a:r>
              <a:rPr lang="en-US" altLang="ko-KR" sz="1200" b="1" dirty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AI 2021</a:t>
            </a:r>
            <a:endParaRPr lang="ko-KR" altLang="en-US" sz="12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7A9215C-6E5B-4C26-B02A-4FF29B67407E}"/>
              </a:ext>
            </a:extLst>
          </p:cNvPr>
          <p:cNvSpPr txBox="1"/>
          <p:nvPr/>
        </p:nvSpPr>
        <p:spPr>
          <a:xfrm>
            <a:off x="670603" y="1095875"/>
            <a:ext cx="10646896" cy="390863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400" dirty="0" err="1">
                <a:solidFill>
                  <a:srgbClr val="000000"/>
                </a:solidFill>
                <a:highlight>
                  <a:srgbClr val="FFFF00"/>
                </a:highlight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퍼셉트론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(perceptron)</a:t>
            </a: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층이 하나뿐인 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TLU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로 구성된다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.</a:t>
            </a: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입력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: </a:t>
            </a:r>
            <a:r>
              <a:rPr lang="ko-KR" altLang="en-US" sz="2400" dirty="0" err="1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입력뉴런이라고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 불리는 특별한 통과 뉴런에 주입됨</a:t>
            </a:r>
            <a:b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</a:b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 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이 뉴런은 어떤 입력이 주입되든 그냥 출력으로 통과시킴</a:t>
            </a:r>
            <a:endParaRPr lang="en-US" altLang="ko-KR" sz="2400" dirty="0">
              <a:solidFill>
                <a:srgbClr val="00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Wingdings" panose="05000000000000000000" pitchFamily="2" charset="2"/>
            </a:endParaRP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ko-KR" altLang="en-US" sz="2400" dirty="0" err="1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입력층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(input layer): 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모두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 </a:t>
            </a:r>
            <a:r>
              <a:rPr lang="ko-KR" altLang="en-US" sz="2400" dirty="0" err="1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입력뉴런으로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 구성됨</a:t>
            </a:r>
            <a:endParaRPr lang="en-US" altLang="ko-KR" sz="2400" dirty="0">
              <a:solidFill>
                <a:srgbClr val="00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Wingdings" panose="05000000000000000000" pitchFamily="2" charset="2"/>
            </a:endParaRPr>
          </a:p>
          <a:p>
            <a:pPr>
              <a:lnSpc>
                <a:spcPct val="150000"/>
              </a:lnSpc>
            </a:pPr>
            <a:endParaRPr lang="en-US" altLang="ko-KR" sz="2400" dirty="0">
              <a:solidFill>
                <a:srgbClr val="00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Wingdings" panose="05000000000000000000" pitchFamily="2" charset="2"/>
            </a:endParaRPr>
          </a:p>
          <a:p>
            <a:pPr>
              <a:lnSpc>
                <a:spcPct val="150000"/>
              </a:lnSpc>
            </a:pP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e.g. 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입력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 2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개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, 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출력 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3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개 구성 </a:t>
            </a:r>
            <a:r>
              <a:rPr lang="ko-KR" altLang="en-US" sz="2400" dirty="0" err="1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퍼셉트론</a:t>
            </a:r>
            <a:endParaRPr lang="en-US" altLang="ko-KR" sz="2400" dirty="0">
              <a:solidFill>
                <a:srgbClr val="00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Wingdings" panose="05000000000000000000" pitchFamily="2" charset="2"/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7461D187-61CB-41BD-9D64-F39FD153582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5445" r="2067" b="1641"/>
          <a:stretch/>
        </p:blipFill>
        <p:spPr>
          <a:xfrm>
            <a:off x="6595397" y="3728513"/>
            <a:ext cx="5213619" cy="30368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588500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95C01133-E754-42B0-8E46-4A8BA40051E8}"/>
              </a:ext>
            </a:extLst>
          </p:cNvPr>
          <p:cNvSpPr txBox="1"/>
          <p:nvPr/>
        </p:nvSpPr>
        <p:spPr>
          <a:xfrm>
            <a:off x="881973" y="494874"/>
            <a:ext cx="571342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10.1 </a:t>
            </a:r>
            <a:r>
              <a:rPr lang="ko-KR" altLang="en-US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생물학적 뉴런에서 인공 뉴런까지</a:t>
            </a:r>
            <a:endParaRPr lang="ko-KR" altLang="en-US" sz="28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6505A11C-6CB4-5443-B4EA-C6942557DACE}"/>
              </a:ext>
            </a:extLst>
          </p:cNvPr>
          <p:cNvSpPr/>
          <p:nvPr/>
        </p:nvSpPr>
        <p:spPr>
          <a:xfrm>
            <a:off x="777240" y="494874"/>
            <a:ext cx="45719" cy="464868"/>
          </a:xfrm>
          <a:prstGeom prst="rect">
            <a:avLst/>
          </a:prstGeom>
          <a:solidFill>
            <a:srgbClr val="13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1BF0BD1-08DB-497D-9CD6-6B4FBF587BA6}"/>
              </a:ext>
            </a:extLst>
          </p:cNvPr>
          <p:cNvSpPr txBox="1"/>
          <p:nvPr/>
        </p:nvSpPr>
        <p:spPr>
          <a:xfrm>
            <a:off x="138896" y="6488404"/>
            <a:ext cx="83227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b="1" dirty="0">
                <a:solidFill>
                  <a:srgbClr val="1370C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H</a:t>
            </a:r>
            <a:r>
              <a:rPr lang="en-US" altLang="ko-KR" sz="1200" b="1" dirty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AI 2021</a:t>
            </a:r>
            <a:endParaRPr lang="ko-KR" altLang="en-US" sz="12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7A9215C-6E5B-4C26-B02A-4FF29B67407E}"/>
              </a:ext>
            </a:extLst>
          </p:cNvPr>
          <p:cNvSpPr txBox="1"/>
          <p:nvPr/>
        </p:nvSpPr>
        <p:spPr>
          <a:xfrm>
            <a:off x="670603" y="1095875"/>
            <a:ext cx="10646896" cy="335463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Q. </a:t>
            </a:r>
            <a:r>
              <a:rPr lang="ko-KR" altLang="en-US" sz="2400" dirty="0" err="1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퍼셉트론은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 어떻게 훈련될까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?</a:t>
            </a: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Inspired by </a:t>
            </a:r>
            <a:r>
              <a:rPr lang="ko-KR" altLang="en-US" sz="2400" dirty="0" err="1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헤브의</a:t>
            </a:r>
            <a:r>
              <a:rPr lang="ko-KR" altLang="en-US" sz="2400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 규칙</a:t>
            </a:r>
            <a:b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</a:b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: “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생물학적 뉴런이 다른 뉴런을 활성화시킬 때 둘 사이의 연결이 더 </a:t>
            </a:r>
            <a:r>
              <a:rPr lang="ko-KR" altLang="en-US" sz="2400" dirty="0" err="1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강해짐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”</a:t>
            </a:r>
            <a:b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</a:b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 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두 뉴런이 동시에 활성화 될 때 연결 가중치가 증가</a:t>
            </a:r>
            <a:endParaRPr lang="en-US" altLang="ko-KR" sz="2400" dirty="0">
              <a:solidFill>
                <a:srgbClr val="00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Wingdings" panose="05000000000000000000" pitchFamily="2" charset="2"/>
            </a:endParaRPr>
          </a:p>
          <a:p>
            <a:pPr marL="342900" indent="-342900">
              <a:lnSpc>
                <a:spcPct val="150000"/>
              </a:lnSpc>
              <a:buFontTx/>
              <a:buChar char="-"/>
            </a:pPr>
            <a:endParaRPr lang="en-US" altLang="ko-KR" sz="2400" dirty="0">
              <a:solidFill>
                <a:srgbClr val="00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Wingdings" panose="05000000000000000000" pitchFamily="2" charset="2"/>
            </a:endParaRP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ko-KR" altLang="en-US" sz="2400" dirty="0" err="1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퍼셉트론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 학습 규칙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(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가중치 업데이트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)</a:t>
            </a:r>
          </a:p>
        </p:txBody>
      </p:sp>
      <p:pic>
        <p:nvPicPr>
          <p:cNvPr id="4" name="그림 3" descr="텍스트, 시계, 안테나이(가) 표시된 사진&#10;&#10;자동 생성된 설명">
            <a:extLst>
              <a:ext uri="{FF2B5EF4-FFF2-40B4-BE49-F238E27FC236}">
                <a16:creationId xmlns:a16="http://schemas.microsoft.com/office/drawing/2014/main" id="{0F658890-4056-432C-B997-39A0BE71928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36790" y="4586644"/>
            <a:ext cx="4333222" cy="7559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871725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95C01133-E754-42B0-8E46-4A8BA40051E8}"/>
              </a:ext>
            </a:extLst>
          </p:cNvPr>
          <p:cNvSpPr txBox="1"/>
          <p:nvPr/>
        </p:nvSpPr>
        <p:spPr>
          <a:xfrm>
            <a:off x="881973" y="494874"/>
            <a:ext cx="571342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10.1 </a:t>
            </a:r>
            <a:r>
              <a:rPr lang="ko-KR" altLang="en-US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생물학적 뉴런에서 인공 뉴런까지</a:t>
            </a:r>
            <a:endParaRPr lang="ko-KR" altLang="en-US" sz="28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6505A11C-6CB4-5443-B4EA-C6942557DACE}"/>
              </a:ext>
            </a:extLst>
          </p:cNvPr>
          <p:cNvSpPr/>
          <p:nvPr/>
        </p:nvSpPr>
        <p:spPr>
          <a:xfrm>
            <a:off x="777240" y="494874"/>
            <a:ext cx="45719" cy="464868"/>
          </a:xfrm>
          <a:prstGeom prst="rect">
            <a:avLst/>
          </a:prstGeom>
          <a:solidFill>
            <a:srgbClr val="13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1BF0BD1-08DB-497D-9CD6-6B4FBF587BA6}"/>
              </a:ext>
            </a:extLst>
          </p:cNvPr>
          <p:cNvSpPr txBox="1"/>
          <p:nvPr/>
        </p:nvSpPr>
        <p:spPr>
          <a:xfrm>
            <a:off x="138896" y="6488404"/>
            <a:ext cx="83227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b="1" dirty="0">
                <a:solidFill>
                  <a:srgbClr val="1370C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H</a:t>
            </a:r>
            <a:r>
              <a:rPr lang="en-US" altLang="ko-KR" sz="1200" b="1" dirty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AI 2021</a:t>
            </a:r>
            <a:endParaRPr lang="ko-KR" altLang="en-US" sz="12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7A9215C-6E5B-4C26-B02A-4FF29B67407E}"/>
              </a:ext>
            </a:extLst>
          </p:cNvPr>
          <p:cNvSpPr txBox="1"/>
          <p:nvPr/>
        </p:nvSpPr>
        <p:spPr>
          <a:xfrm>
            <a:off x="670603" y="1095875"/>
            <a:ext cx="10646896" cy="11386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In Scikit-Learn,</a:t>
            </a:r>
          </a:p>
          <a:p>
            <a:pPr>
              <a:lnSpc>
                <a:spcPct val="150000"/>
              </a:lnSpc>
            </a:pP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하나의 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TLU 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네트워크를 구현한 </a:t>
            </a:r>
            <a:r>
              <a:rPr lang="en-US" altLang="ko-KR" sz="2400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highlight>
                  <a:srgbClr val="C0C0C0"/>
                </a:highlight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Perceptron </a:t>
            </a:r>
            <a:r>
              <a:rPr lang="ko-KR" altLang="en-US" sz="2400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highlight>
                  <a:srgbClr val="C0C0C0"/>
                </a:highlight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객체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를 제공한다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.</a:t>
            </a:r>
          </a:p>
        </p:txBody>
      </p:sp>
      <p:pic>
        <p:nvPicPr>
          <p:cNvPr id="5" name="그림 4" descr="텍스트이(가) 표시된 사진&#10;&#10;자동 생성된 설명">
            <a:extLst>
              <a:ext uri="{FF2B5EF4-FFF2-40B4-BE49-F238E27FC236}">
                <a16:creationId xmlns:a16="http://schemas.microsoft.com/office/drawing/2014/main" id="{B12171A4-CE9A-4ED6-8AA4-DE879556E0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2959" y="2385500"/>
            <a:ext cx="7201905" cy="2886478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E00064A4-FD86-4752-A87C-1E6C29318A2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81973" y="5362019"/>
            <a:ext cx="4515480" cy="400106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1F5DCF32-DFAB-4957-8972-84E19CDD70F9}"/>
              </a:ext>
            </a:extLst>
          </p:cNvPr>
          <p:cNvSpPr txBox="1"/>
          <p:nvPr/>
        </p:nvSpPr>
        <p:spPr>
          <a:xfrm>
            <a:off x="7610581" y="4162837"/>
            <a:ext cx="3988942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800" dirty="0">
                <a:solidFill>
                  <a:schemeClr val="bg1">
                    <a:lumMod val="50000"/>
                  </a:schemeClr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확률적 경사 하강법과 </a:t>
            </a:r>
            <a:r>
              <a:rPr lang="ko-KR" altLang="en-US" sz="1800" dirty="0" err="1">
                <a:solidFill>
                  <a:schemeClr val="bg1">
                    <a:lumMod val="50000"/>
                  </a:schemeClr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비슷해보임</a:t>
            </a:r>
            <a:r>
              <a:rPr lang="en-US" altLang="ko-KR" sz="1800" dirty="0">
                <a:solidFill>
                  <a:schemeClr val="bg1">
                    <a:lumMod val="50000"/>
                  </a:schemeClr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.</a:t>
            </a:r>
          </a:p>
          <a:p>
            <a:endParaRPr lang="en-US" altLang="ko-KR" sz="1800" dirty="0">
              <a:solidFill>
                <a:schemeClr val="bg1">
                  <a:lumMod val="50000"/>
                </a:schemeClr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Wingdings" panose="05000000000000000000" pitchFamily="2" charset="2"/>
            </a:endParaRPr>
          </a:p>
          <a:p>
            <a:r>
              <a:rPr lang="ko-KR" altLang="en-US" dirty="0">
                <a:solidFill>
                  <a:schemeClr val="bg1">
                    <a:lumMod val="50000"/>
                  </a:schemeClr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그러나</a:t>
            </a:r>
            <a:r>
              <a:rPr lang="en-US" altLang="ko-KR" dirty="0">
                <a:solidFill>
                  <a:schemeClr val="bg1">
                    <a:lumMod val="50000"/>
                  </a:schemeClr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,</a:t>
            </a:r>
          </a:p>
          <a:p>
            <a:r>
              <a:rPr lang="ko-KR" altLang="en-US" dirty="0" err="1">
                <a:solidFill>
                  <a:schemeClr val="bg1">
                    <a:lumMod val="50000"/>
                  </a:schemeClr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퍼셉트론은</a:t>
            </a:r>
            <a:r>
              <a:rPr lang="ko-KR" altLang="en-US" dirty="0">
                <a:solidFill>
                  <a:schemeClr val="bg1">
                    <a:lumMod val="50000"/>
                  </a:schemeClr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 클래스 확률을 제공하지</a:t>
            </a:r>
            <a:endParaRPr lang="en-US" altLang="ko-KR" dirty="0">
              <a:solidFill>
                <a:schemeClr val="bg1">
                  <a:lumMod val="50000"/>
                </a:schemeClr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Wingdings" panose="05000000000000000000" pitchFamily="2" charset="2"/>
            </a:endParaRPr>
          </a:p>
          <a:p>
            <a:r>
              <a:rPr lang="ko-KR" altLang="en-US" dirty="0">
                <a:solidFill>
                  <a:schemeClr val="bg1">
                    <a:lumMod val="50000"/>
                  </a:schemeClr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않고 고정된 </a:t>
            </a:r>
            <a:r>
              <a:rPr lang="ko-KR" altLang="en-US" dirty="0" err="1">
                <a:solidFill>
                  <a:schemeClr val="bg1">
                    <a:lumMod val="50000"/>
                  </a:schemeClr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임곗값을</a:t>
            </a:r>
            <a:r>
              <a:rPr lang="ko-KR" altLang="en-US" dirty="0">
                <a:solidFill>
                  <a:schemeClr val="bg1">
                    <a:lumMod val="50000"/>
                  </a:schemeClr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 기준으로</a:t>
            </a:r>
            <a:endParaRPr lang="en-US" altLang="ko-KR" dirty="0">
              <a:solidFill>
                <a:schemeClr val="bg1">
                  <a:lumMod val="50000"/>
                </a:schemeClr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Wingdings" panose="05000000000000000000" pitchFamily="2" charset="2"/>
            </a:endParaRPr>
          </a:p>
          <a:p>
            <a:r>
              <a:rPr lang="ko-KR" altLang="en-US" dirty="0">
                <a:solidFill>
                  <a:schemeClr val="bg1">
                    <a:lumMod val="50000"/>
                  </a:schemeClr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예측을 만든다</a:t>
            </a:r>
            <a:r>
              <a:rPr lang="en-US" altLang="ko-KR" dirty="0">
                <a:solidFill>
                  <a:schemeClr val="bg1">
                    <a:lumMod val="50000"/>
                  </a:schemeClr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.</a:t>
            </a:r>
          </a:p>
          <a:p>
            <a:r>
              <a:rPr lang="en-US" altLang="ko-KR" dirty="0">
                <a:solidFill>
                  <a:schemeClr val="bg1">
                    <a:lumMod val="50000"/>
                  </a:schemeClr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 </a:t>
            </a:r>
            <a:r>
              <a:rPr lang="ko-KR" altLang="en-US" dirty="0" err="1">
                <a:solidFill>
                  <a:schemeClr val="bg1">
                    <a:lumMod val="50000"/>
                  </a:schemeClr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퍼셉트론보다</a:t>
            </a:r>
            <a:r>
              <a:rPr lang="ko-KR" altLang="en-US" dirty="0">
                <a:solidFill>
                  <a:schemeClr val="bg1">
                    <a:lumMod val="50000"/>
                  </a:schemeClr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 로지스틱 회귀가</a:t>
            </a:r>
            <a:br>
              <a:rPr lang="en-US" altLang="ko-KR" dirty="0">
                <a:solidFill>
                  <a:schemeClr val="bg1">
                    <a:lumMod val="50000"/>
                  </a:schemeClr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</a:br>
            <a:r>
              <a:rPr lang="en-US" altLang="ko-KR" dirty="0">
                <a:solidFill>
                  <a:schemeClr val="bg1">
                    <a:lumMod val="50000"/>
                  </a:schemeClr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     </a:t>
            </a:r>
            <a:r>
              <a:rPr lang="ko-KR" altLang="en-US" dirty="0">
                <a:solidFill>
                  <a:schemeClr val="bg1">
                    <a:lumMod val="50000"/>
                  </a:schemeClr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선호된다</a:t>
            </a:r>
            <a:r>
              <a:rPr lang="en-US" altLang="ko-KR" dirty="0">
                <a:solidFill>
                  <a:schemeClr val="bg1">
                    <a:lumMod val="50000"/>
                  </a:schemeClr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50182182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elf_Registration_Enabled xmlns="aa8a4e01-c35c-4b83-a5f2-ad7948fd9ffa" xsi:nil="true"/>
    <Has_Leaders_Only_SectionGroup xmlns="aa8a4e01-c35c-4b83-a5f2-ad7948fd9ffa" xsi:nil="true"/>
    <Student_Groups xmlns="aa8a4e01-c35c-4b83-a5f2-ad7948fd9ffa">
      <UserInfo>
        <DisplayName/>
        <AccountId xsi:nil="true"/>
        <AccountType/>
      </UserInfo>
    </Student_Groups>
    <Distribution_Groups xmlns="aa8a4e01-c35c-4b83-a5f2-ad7948fd9ffa" xsi:nil="true"/>
    <LMS_Mappings xmlns="aa8a4e01-c35c-4b83-a5f2-ad7948fd9ffa" xsi:nil="true"/>
    <Has_Teacher_Only_SectionGroup xmlns="aa8a4e01-c35c-4b83-a5f2-ad7948fd9ffa" xsi:nil="true"/>
    <Member_Groups xmlns="aa8a4e01-c35c-4b83-a5f2-ad7948fd9ffa">
      <UserInfo>
        <DisplayName/>
        <AccountId xsi:nil="true"/>
        <AccountType/>
      </UserInfo>
    </Member_Groups>
    <CultureName xmlns="aa8a4e01-c35c-4b83-a5f2-ad7948fd9ffa" xsi:nil="true"/>
    <Leaders xmlns="aa8a4e01-c35c-4b83-a5f2-ad7948fd9ffa">
      <UserInfo>
        <DisplayName/>
        <AccountId xsi:nil="true"/>
        <AccountType/>
      </UserInfo>
    </Leaders>
    <Invited_Teachers xmlns="aa8a4e01-c35c-4b83-a5f2-ad7948fd9ffa" xsi:nil="true"/>
    <Invited_Students xmlns="aa8a4e01-c35c-4b83-a5f2-ad7948fd9ffa" xsi:nil="true"/>
    <Invited_Leaders xmlns="aa8a4e01-c35c-4b83-a5f2-ad7948fd9ffa" xsi:nil="true"/>
    <Invited_Members xmlns="aa8a4e01-c35c-4b83-a5f2-ad7948fd9ffa" xsi:nil="true"/>
    <Templates xmlns="aa8a4e01-c35c-4b83-a5f2-ad7948fd9ffa" xsi:nil="true"/>
    <Members xmlns="aa8a4e01-c35c-4b83-a5f2-ad7948fd9ffa">
      <UserInfo>
        <DisplayName/>
        <AccountId xsi:nil="true"/>
        <AccountType/>
      </UserInfo>
    </Members>
    <FolderType xmlns="aa8a4e01-c35c-4b83-a5f2-ad7948fd9ffa" xsi:nil="true"/>
    <Teachers xmlns="aa8a4e01-c35c-4b83-a5f2-ad7948fd9ffa">
      <UserInfo>
        <DisplayName/>
        <AccountId xsi:nil="true"/>
        <AccountType/>
      </UserInfo>
    </Teachers>
    <TeamsChannelId xmlns="aa8a4e01-c35c-4b83-a5f2-ad7948fd9ffa" xsi:nil="true"/>
    <Is_Collaboration_Space_Locked xmlns="aa8a4e01-c35c-4b83-a5f2-ad7948fd9ffa" xsi:nil="true"/>
    <Math_Settings xmlns="aa8a4e01-c35c-4b83-a5f2-ad7948fd9ffa" xsi:nil="true"/>
    <Owner xmlns="aa8a4e01-c35c-4b83-a5f2-ad7948fd9ffa">
      <UserInfo>
        <DisplayName/>
        <AccountId xsi:nil="true"/>
        <AccountType/>
      </UserInfo>
    </Owner>
    <IsNotebookLocked xmlns="aa8a4e01-c35c-4b83-a5f2-ad7948fd9ffa" xsi:nil="true"/>
    <DefaultSectionNames xmlns="aa8a4e01-c35c-4b83-a5f2-ad7948fd9ffa" xsi:nil="true"/>
    <NotebookType xmlns="aa8a4e01-c35c-4b83-a5f2-ad7948fd9ffa" xsi:nil="true"/>
    <Students xmlns="aa8a4e01-c35c-4b83-a5f2-ad7948fd9ffa">
      <UserInfo>
        <DisplayName/>
        <AccountId xsi:nil="true"/>
        <AccountType/>
      </UserInfo>
    </Students>
    <AppVersion xmlns="aa8a4e01-c35c-4b83-a5f2-ad7948fd9ffa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문서" ma:contentTypeID="0x010100A55FE3C5C83AB848BD135873FA70A6E2" ma:contentTypeVersion="30" ma:contentTypeDescription="새 문서를 만듭니다." ma:contentTypeScope="" ma:versionID="371f2621a5c4781b0c2d0d31a12eea45">
  <xsd:schema xmlns:xsd="http://www.w3.org/2001/XMLSchema" xmlns:xs="http://www.w3.org/2001/XMLSchema" xmlns:p="http://schemas.microsoft.com/office/2006/metadata/properties" xmlns:ns3="aa8a4e01-c35c-4b83-a5f2-ad7948fd9ffa" targetNamespace="http://schemas.microsoft.com/office/2006/metadata/properties" ma:root="true" ma:fieldsID="2730e2be1e0c143e1260b6ebd31ac83c" ns3:_="">
    <xsd:import namespace="aa8a4e01-c35c-4b83-a5f2-ad7948fd9ffa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NotebookType" minOccurs="0"/>
                <xsd:element ref="ns3:FolderType" minOccurs="0"/>
                <xsd:element ref="ns3:CultureName" minOccurs="0"/>
                <xsd:element ref="ns3:AppVersion" minOccurs="0"/>
                <xsd:element ref="ns3:TeamsChannelId" minOccurs="0"/>
                <xsd:element ref="ns3:Owner" minOccurs="0"/>
                <xsd:element ref="ns3:Math_Settings" minOccurs="0"/>
                <xsd:element ref="ns3:DefaultSectionNames" minOccurs="0"/>
                <xsd:element ref="ns3:Templates" minOccurs="0"/>
                <xsd:element ref="ns3:Teachers" minOccurs="0"/>
                <xsd:element ref="ns3:Students" minOccurs="0"/>
                <xsd:element ref="ns3:Student_Groups" minOccurs="0"/>
                <xsd:element ref="ns3:Distribution_Groups" minOccurs="0"/>
                <xsd:element ref="ns3:LMS_Mappings" minOccurs="0"/>
                <xsd:element ref="ns3:Invited_Teachers" minOccurs="0"/>
                <xsd:element ref="ns3:Invited_Students" minOccurs="0"/>
                <xsd:element ref="ns3:Self_Registration_Enabled" minOccurs="0"/>
                <xsd:element ref="ns3:Has_Teacher_Only_SectionGroup" minOccurs="0"/>
                <xsd:element ref="ns3:Is_Collaboration_Space_Locked" minOccurs="0"/>
                <xsd:element ref="ns3:IsNotebookLocked" minOccurs="0"/>
                <xsd:element ref="ns3:Leaders" minOccurs="0"/>
                <xsd:element ref="ns3:Members" minOccurs="0"/>
                <xsd:element ref="ns3:Member_Groups" minOccurs="0"/>
                <xsd:element ref="ns3:Invited_Leaders" minOccurs="0"/>
                <xsd:element ref="ns3:Invited_Members" minOccurs="0"/>
                <xsd:element ref="ns3:Has_Leaders_Only_SectionGroup" minOccurs="0"/>
                <xsd:element ref="ns3:MediaServiceAutoKeyPoints" minOccurs="0"/>
                <xsd:element ref="ns3:MediaServiceKeyPoint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a8a4e01-c35c-4b83-a5f2-ad7948fd9ffa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NotebookType" ma:index="10" nillable="true" ma:displayName="Notebook Type" ma:internalName="NotebookType">
      <xsd:simpleType>
        <xsd:restriction base="dms:Text"/>
      </xsd:simpleType>
    </xsd:element>
    <xsd:element name="FolderType" ma:index="11" nillable="true" ma:displayName="Folder Type" ma:internalName="FolderType">
      <xsd:simpleType>
        <xsd:restriction base="dms:Text"/>
      </xsd:simpleType>
    </xsd:element>
    <xsd:element name="CultureName" ma:index="12" nillable="true" ma:displayName="Culture Name" ma:internalName="CultureName">
      <xsd:simpleType>
        <xsd:restriction base="dms:Text"/>
      </xsd:simpleType>
    </xsd:element>
    <xsd:element name="AppVersion" ma:index="13" nillable="true" ma:displayName="App Version" ma:internalName="AppVersion">
      <xsd:simpleType>
        <xsd:restriction base="dms:Text"/>
      </xsd:simpleType>
    </xsd:element>
    <xsd:element name="TeamsChannelId" ma:index="14" nillable="true" ma:displayName="Teams Channel Id" ma:internalName="TeamsChannelId">
      <xsd:simpleType>
        <xsd:restriction base="dms:Text"/>
      </xsd:simpleType>
    </xsd:element>
    <xsd:element name="Owner" ma:index="15" nillable="true" ma:displayName="Owner" ma:internalName="Owner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Math_Settings" ma:index="16" nillable="true" ma:displayName="Math Settings" ma:internalName="Math_Settings">
      <xsd:simpleType>
        <xsd:restriction base="dms:Text"/>
      </xsd:simpleType>
    </xsd:element>
    <xsd:element name="DefaultSectionNames" ma:index="17" nillable="true" ma:displayName="Default Section Names" ma:internalName="DefaultSectionNames">
      <xsd:simpleType>
        <xsd:restriction base="dms:Note">
          <xsd:maxLength value="255"/>
        </xsd:restriction>
      </xsd:simpleType>
    </xsd:element>
    <xsd:element name="Templates" ma:index="18" nillable="true" ma:displayName="Templates" ma:internalName="Templates">
      <xsd:simpleType>
        <xsd:restriction base="dms:Note">
          <xsd:maxLength value="255"/>
        </xsd:restriction>
      </xsd:simpleType>
    </xsd:element>
    <xsd:element name="Teachers" ma:index="19" nillable="true" ma:displayName="Teachers" ma:internalName="Teachers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tudents" ma:index="20" nillable="true" ma:displayName="Students" ma:internalName="Students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tudent_Groups" ma:index="21" nillable="true" ma:displayName="Student Groups" ma:internalName="Student_Groups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Distribution_Groups" ma:index="22" nillable="true" ma:displayName="Distribution Groups" ma:internalName="Distribution_Groups">
      <xsd:simpleType>
        <xsd:restriction base="dms:Note">
          <xsd:maxLength value="255"/>
        </xsd:restriction>
      </xsd:simpleType>
    </xsd:element>
    <xsd:element name="LMS_Mappings" ma:index="23" nillable="true" ma:displayName="LMS Mappings" ma:internalName="LMS_Mappings">
      <xsd:simpleType>
        <xsd:restriction base="dms:Note">
          <xsd:maxLength value="255"/>
        </xsd:restriction>
      </xsd:simpleType>
    </xsd:element>
    <xsd:element name="Invited_Teachers" ma:index="24" nillable="true" ma:displayName="Invited Teachers" ma:internalName="Invited_Teachers">
      <xsd:simpleType>
        <xsd:restriction base="dms:Note">
          <xsd:maxLength value="255"/>
        </xsd:restriction>
      </xsd:simpleType>
    </xsd:element>
    <xsd:element name="Invited_Students" ma:index="25" nillable="true" ma:displayName="Invited Students" ma:internalName="Invited_Students">
      <xsd:simpleType>
        <xsd:restriction base="dms:Note">
          <xsd:maxLength value="255"/>
        </xsd:restriction>
      </xsd:simpleType>
    </xsd:element>
    <xsd:element name="Self_Registration_Enabled" ma:index="26" nillable="true" ma:displayName="Self Registration Enabled" ma:internalName="Self_Registration_Enabled">
      <xsd:simpleType>
        <xsd:restriction base="dms:Boolean"/>
      </xsd:simpleType>
    </xsd:element>
    <xsd:element name="Has_Teacher_Only_SectionGroup" ma:index="27" nillable="true" ma:displayName="Has Teacher Only SectionGroup" ma:internalName="Has_Teacher_Only_SectionGroup">
      <xsd:simpleType>
        <xsd:restriction base="dms:Boolean"/>
      </xsd:simpleType>
    </xsd:element>
    <xsd:element name="Is_Collaboration_Space_Locked" ma:index="28" nillable="true" ma:displayName="Is Collaboration Space Locked" ma:internalName="Is_Collaboration_Space_Locked">
      <xsd:simpleType>
        <xsd:restriction base="dms:Boolean"/>
      </xsd:simpleType>
    </xsd:element>
    <xsd:element name="IsNotebookLocked" ma:index="29" nillable="true" ma:displayName="Is Notebook Locked" ma:internalName="IsNotebookLocked">
      <xsd:simpleType>
        <xsd:restriction base="dms:Boolean"/>
      </xsd:simpleType>
    </xsd:element>
    <xsd:element name="Leaders" ma:index="30" nillable="true" ma:displayName="Leaders" ma:internalName="Leaders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Members" ma:index="31" nillable="true" ma:displayName="Members" ma:internalName="Members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Member_Groups" ma:index="32" nillable="true" ma:displayName="Member Groups" ma:internalName="Member_Groups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Invited_Leaders" ma:index="33" nillable="true" ma:displayName="Invited Leaders" ma:internalName="Invited_Leaders">
      <xsd:simpleType>
        <xsd:restriction base="dms:Note">
          <xsd:maxLength value="255"/>
        </xsd:restriction>
      </xsd:simpleType>
    </xsd:element>
    <xsd:element name="Invited_Members" ma:index="34" nillable="true" ma:displayName="Invited Members" ma:internalName="Invited_Members">
      <xsd:simpleType>
        <xsd:restriction base="dms:Note">
          <xsd:maxLength value="255"/>
        </xsd:restriction>
      </xsd:simpleType>
    </xsd:element>
    <xsd:element name="Has_Leaders_Only_SectionGroup" ma:index="35" nillable="true" ma:displayName="Has Leaders Only SectionGroup" ma:internalName="Has_Leaders_Only_SectionGroup">
      <xsd:simpleType>
        <xsd:restriction base="dms:Boolean"/>
      </xsd:simpleType>
    </xsd:element>
    <xsd:element name="MediaServiceAutoKeyPoints" ma:index="3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37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콘텐츠 형식"/>
        <xsd:element ref="dc:title" minOccurs="0" maxOccurs="1" ma:index="4" ma:displayName="제목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212EB6D1-0B93-4C8F-9C1E-72705619C963}">
  <ds:schemaRefs>
    <ds:schemaRef ds:uri="http://purl.org/dc/elements/1.1/"/>
    <ds:schemaRef ds:uri="http://schemas.microsoft.com/office/2006/metadata/properties"/>
    <ds:schemaRef ds:uri="http://purl.org/dc/terms/"/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aa8a4e01-c35c-4b83-a5f2-ad7948fd9ffa"/>
    <ds:schemaRef ds:uri="http://www.w3.org/XML/1998/namespace"/>
    <ds:schemaRef ds:uri="http://purl.org/dc/dcmitype/"/>
  </ds:schemaRefs>
</ds:datastoreItem>
</file>

<file path=customXml/itemProps2.xml><?xml version="1.0" encoding="utf-8"?>
<ds:datastoreItem xmlns:ds="http://schemas.openxmlformats.org/officeDocument/2006/customXml" ds:itemID="{B2CF50C2-6925-48C1-93E8-E8BC586DC591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aa8a4e01-c35c-4b83-a5f2-ad7948fd9ffa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3ABC0237-8AFF-42A1-871F-7EA672FF4CD4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3343</TotalTime>
  <Words>691</Words>
  <Application>Microsoft Office PowerPoint</Application>
  <PresentationFormat>와이드스크린</PresentationFormat>
  <Paragraphs>125</Paragraphs>
  <Slides>15</Slides>
  <Notes>12</Notes>
  <HiddenSlides>0</HiddenSlides>
  <MMClips>0</MMClips>
  <ScaleCrop>false</ScaleCrop>
  <HeadingPairs>
    <vt:vector size="6" baseType="variant">
      <vt:variant>
        <vt:lpstr>사용한 글꼴</vt:lpstr>
      </vt:variant>
      <vt:variant>
        <vt:i4>11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15</vt:i4>
      </vt:variant>
    </vt:vector>
  </HeadingPairs>
  <TitlesOfParts>
    <vt:vector size="27" baseType="lpstr">
      <vt:lpstr>맑은 고딕</vt:lpstr>
      <vt:lpstr>KoPubWorldDotum</vt:lpstr>
      <vt:lpstr>Arial</vt:lpstr>
      <vt:lpstr>Wingdings</vt:lpstr>
      <vt:lpstr>KoPubWorldDotum_Pro Bold</vt:lpstr>
      <vt:lpstr>에스코어 드림 4 Regular</vt:lpstr>
      <vt:lpstr>KoPubWorld돋움체 Bold</vt:lpstr>
      <vt:lpstr>KoPubWorld돋움체 Light</vt:lpstr>
      <vt:lpstr>Cambria Math</vt:lpstr>
      <vt:lpstr>Forte</vt:lpstr>
      <vt:lpstr>KoPubWorldDotum_Pro Light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김성환</dc:creator>
  <cp:lastModifiedBy>최 가온</cp:lastModifiedBy>
  <cp:revision>99</cp:revision>
  <dcterms:created xsi:type="dcterms:W3CDTF">2019-09-24T13:38:54Z</dcterms:created>
  <dcterms:modified xsi:type="dcterms:W3CDTF">2021-07-30T08:48:49Z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0x010100A55FE3C5C83AB848BD135873FA70A6E2</vt:lpwstr>
  </property>
</Properties>
</file>

<file path=docProps/thumbnail.jpeg>
</file>